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401" r:id="rId2"/>
    <p:sldId id="298" r:id="rId3"/>
    <p:sldId id="285" r:id="rId4"/>
    <p:sldId id="402" r:id="rId5"/>
    <p:sldId id="403" r:id="rId6"/>
    <p:sldId id="404" r:id="rId7"/>
    <p:sldId id="284" r:id="rId8"/>
    <p:sldId id="286" r:id="rId9"/>
    <p:sldId id="405" r:id="rId10"/>
    <p:sldId id="407" r:id="rId11"/>
    <p:sldId id="406" r:id="rId12"/>
    <p:sldId id="287" r:id="rId13"/>
    <p:sldId id="408" r:id="rId14"/>
    <p:sldId id="288" r:id="rId15"/>
    <p:sldId id="41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442086"/>
    <a:srgbClr val="C3F3FD"/>
    <a:srgbClr val="0066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435" autoAdjust="0"/>
  </p:normalViewPr>
  <p:slideViewPr>
    <p:cSldViewPr>
      <p:cViewPr varScale="1">
        <p:scale>
          <a:sx n="59" d="100"/>
          <a:sy n="59" d="100"/>
        </p:scale>
        <p:origin x="1498" y="67"/>
      </p:cViewPr>
      <p:guideLst>
        <p:guide orient="horz" pos="2160"/>
        <p:guide pos="2880"/>
      </p:guideLst>
    </p:cSldViewPr>
  </p:slideViewPr>
  <p:notesTextViewPr>
    <p:cViewPr>
      <p:scale>
        <a:sx n="1" d="1"/>
        <a:sy n="1" d="1"/>
      </p:scale>
      <p:origin x="0" y="0"/>
    </p:cViewPr>
  </p:notesTextViewPr>
  <p:sorterViewPr>
    <p:cViewPr>
      <p:scale>
        <a:sx n="100" d="100"/>
        <a:sy n="100" d="100"/>
      </p:scale>
      <p:origin x="0" y="709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934F5A-BD5C-4E82-B9A6-F69BC259255F}" type="datetimeFigureOut">
              <a:rPr lang="en-IN" smtClean="0"/>
              <a:pPr/>
              <a:t>27-07-2015</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72C269-FB97-464B-B7F6-7D0427A66DD7}" type="slidenum">
              <a:rPr lang="en-IN" smtClean="0"/>
              <a:pPr/>
              <a:t>‹#›</a:t>
            </a:fld>
            <a:endParaRPr lang="en-IN"/>
          </a:p>
        </p:txBody>
      </p:sp>
    </p:spTree>
    <p:extLst>
      <p:ext uri="{BB962C8B-B14F-4D97-AF65-F5344CB8AC3E}">
        <p14:creationId xmlns:p14="http://schemas.microsoft.com/office/powerpoint/2010/main" val="3370367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1154113" y="693738"/>
            <a:ext cx="4554537" cy="3414712"/>
          </a:xfrm>
          <a:solidFill>
            <a:srgbClr val="FFFFFF"/>
          </a:solidFill>
          <a:ln/>
        </p:spPr>
      </p:sp>
      <p:sp>
        <p:nvSpPr>
          <p:cNvPr id="33795" name="Rectangle 3"/>
          <p:cNvSpPr>
            <a:spLocks noGrp="1" noChangeArrowheads="1"/>
          </p:cNvSpPr>
          <p:nvPr>
            <p:ph type="body" idx="1"/>
          </p:nvPr>
        </p:nvSpPr>
        <p:spPr>
          <a:solidFill>
            <a:srgbClr val="FFFFFF"/>
          </a:solidFill>
          <a:ln>
            <a:solidFill>
              <a:srgbClr val="000000"/>
            </a:solidFill>
          </a:ln>
        </p:spPr>
        <p:txBody>
          <a:bodyPr lIns="90675" tIns="45338" rIns="90675" bIns="45338"/>
          <a:lstStyle/>
          <a:p>
            <a:endParaRPr lang="de-DE" dirty="0" smtClean="0"/>
          </a:p>
        </p:txBody>
      </p:sp>
    </p:spTree>
    <p:extLst>
      <p:ext uri="{BB962C8B-B14F-4D97-AF65-F5344CB8AC3E}">
        <p14:creationId xmlns:p14="http://schemas.microsoft.com/office/powerpoint/2010/main" val="10936171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Bank Review</a:t>
            </a:r>
          </a:p>
          <a:p>
            <a:r>
              <a:rPr lang="en-US" sz="1200" kern="1200" dirty="0" smtClean="0">
                <a:solidFill>
                  <a:schemeClr val="tx1"/>
                </a:solidFill>
                <a:latin typeface="+mn-lt"/>
                <a:ea typeface="+mn-ea"/>
                <a:cs typeface="+mn-cs"/>
              </a:rPr>
              <a:t>1.13	The Bank reviews the Borrower’s procurement procedures, documents, bid evaluations, award recommendations, and contracts to ensure that the procurement process is carried out in accordance with the agreed procedures. These review procedures are described in Appendix 1. The Procurement Plan approved by the Bank shall specify the extent to which these review procedures shall apply in respect of the different categories of goods, works and non-consulting services to be financed, in whole or in part, from the Bank loan.</a:t>
            </a:r>
          </a:p>
          <a:p>
            <a:r>
              <a:rPr lang="en-US" sz="1200" kern="1200" dirty="0" smtClean="0">
                <a:solidFill>
                  <a:schemeClr val="tx1"/>
                </a:solidFill>
                <a:latin typeface="+mn-lt"/>
                <a:ea typeface="+mn-ea"/>
                <a:cs typeface="+mn-cs"/>
              </a:rPr>
              <a:t>See paragraph 1.18.</a:t>
            </a:r>
          </a:p>
          <a:p>
            <a:endParaRPr lang="en-US" dirty="0"/>
          </a:p>
        </p:txBody>
      </p:sp>
      <p:sp>
        <p:nvSpPr>
          <p:cNvPr id="4" name="Slide Number Placeholder 3"/>
          <p:cNvSpPr>
            <a:spLocks noGrp="1"/>
          </p:cNvSpPr>
          <p:nvPr>
            <p:ph type="sldNum" sz="quarter" idx="10"/>
          </p:nvPr>
        </p:nvSpPr>
        <p:spPr/>
        <p:txBody>
          <a:bodyPr/>
          <a:lstStyle/>
          <a:p>
            <a:fld id="{1F72C269-FB97-464B-B7F6-7D0427A66DD7}" type="slidenum">
              <a:rPr lang="en-IN" smtClean="0"/>
              <a:pPr/>
              <a:t>11</a:t>
            </a:fld>
            <a:endParaRPr lang="en-IN"/>
          </a:p>
        </p:txBody>
      </p:sp>
    </p:spTree>
    <p:extLst>
      <p:ext uri="{BB962C8B-B14F-4D97-AF65-F5344CB8AC3E}">
        <p14:creationId xmlns:p14="http://schemas.microsoft.com/office/powerpoint/2010/main" val="1042556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Misprocurement</a:t>
            </a:r>
            <a:endParaRPr lang="en-IN"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1.14	The Bank does not finance expenditures under a contract for goods, works or non-consulting services if the Bank concludes that such contract: (a) has not been awarded in accordance with the agreed provisions  of the Loan Agreement and as further elaborated in the Procurement Plan to which the Bank provided no objection; (b) could not be awarded to the bidder otherwise determined successful due to willful dilatory conduct or other actions of the Borrower resulting in unjustifiable delays, the successful bid being no longer available, or the wrongful rejection of any bid; or (c) involves the engagement of a representative of the Borrower, or a recipient of any part of the Loan proceeds, in fraud and corruption as per paragraph 1.16(c).</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 such cases, whether under prior or post review, the Bank will declare misprocurement, and it is the Bank’s policy to cancel that portion of the loan allocated to the goods, works or non-consulting services that have been misprocured. The Bank may, in addition, exercise other remedies provided for under the Loan Agreement. Even once the contract is awarded after obtaining a no objection from the Bank, the Bank may still declare misprocurement and apply in full its policies and remedies regardless of whether of the loan has closed or not, if it concludes that the no objection was issued on the basis of incomplete, inaccurate, or misleading information furnished by the Borrower or the terms and conditions of the contract had been substantially modified without the Bank’s no objection.</a:t>
            </a:r>
            <a:endParaRPr lang="en-IN" sz="1200" kern="1200" dirty="0" smtClean="0">
              <a:solidFill>
                <a:schemeClr val="tx1"/>
              </a:solidFill>
              <a:effectLst/>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1F72C269-FB97-464B-B7F6-7D0427A66DD7}" type="slidenum">
              <a:rPr lang="en-IN" smtClean="0"/>
              <a:pPr/>
              <a:t>12</a:t>
            </a:fld>
            <a:endParaRPr lang="en-IN"/>
          </a:p>
        </p:txBody>
      </p:sp>
    </p:spTree>
    <p:extLst>
      <p:ext uri="{BB962C8B-B14F-4D97-AF65-F5344CB8AC3E}">
        <p14:creationId xmlns:p14="http://schemas.microsoft.com/office/powerpoint/2010/main" val="2854814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Reference to Bank</a:t>
            </a:r>
          </a:p>
          <a:p>
            <a:r>
              <a:rPr lang="en-US" sz="1200" kern="1200" dirty="0" smtClean="0">
                <a:solidFill>
                  <a:schemeClr val="tx1"/>
                </a:solidFill>
                <a:latin typeface="+mn-lt"/>
                <a:ea typeface="+mn-ea"/>
                <a:cs typeface="+mn-cs"/>
              </a:rPr>
              <a:t>1.15	The Borrower shall use the following text when referring to the Bank in procurement documents:</a:t>
            </a:r>
          </a:p>
          <a:p>
            <a:r>
              <a:rPr lang="en-US" sz="1200" kern="1200" dirty="0" smtClean="0">
                <a:solidFill>
                  <a:schemeClr val="tx1"/>
                </a:solidFill>
                <a:latin typeface="+mn-lt"/>
                <a:ea typeface="+mn-ea"/>
                <a:cs typeface="+mn-cs"/>
              </a:rPr>
              <a:t>“(name of Borrower) has received (or in appropriate cases ‘has applied for’) a [loan] from the [International Bank for Reconstruction and Development] (the “Bank”) in an amount equivalent to USD___, toward the cost of (name of project), and intends to apply a portion of the proceeds of this [loan] to eligible payments under this contract. Payment by the Bank will be made only at the request of (name of Borrower or designate) and upon approval by the Bank, and will be subject, in all respects, to the terms and conditions of the [Loan] Agreement. The [Loan] Agreement prohibits a withdrawal from the [Loan] Account for the purpose of any payment to persons or entities, or for any import of goods, if such payment or import, to the knowledge of the Bank, is prohibited by a decision of the United Nations Security Council taken under Chapter VII of the Charter of the United Nations. No party other than (name of Borrower) shall derive any rights from the Loan Agreement or have any claim to the proceeds of the [loan].”</a:t>
            </a:r>
            <a:endParaRPr lang="en-US" dirty="0"/>
          </a:p>
        </p:txBody>
      </p:sp>
      <p:sp>
        <p:nvSpPr>
          <p:cNvPr id="4" name="Slide Number Placeholder 3"/>
          <p:cNvSpPr>
            <a:spLocks noGrp="1"/>
          </p:cNvSpPr>
          <p:nvPr>
            <p:ph type="sldNum" sz="quarter" idx="10"/>
          </p:nvPr>
        </p:nvSpPr>
        <p:spPr/>
        <p:txBody>
          <a:bodyPr/>
          <a:lstStyle/>
          <a:p>
            <a:fld id="{1F72C269-FB97-464B-B7F6-7D0427A66DD7}" type="slidenum">
              <a:rPr lang="en-IN" smtClean="0"/>
              <a:pPr/>
              <a:t>13</a:t>
            </a:fld>
            <a:endParaRPr lang="en-IN"/>
          </a:p>
        </p:txBody>
      </p:sp>
    </p:spTree>
    <p:extLst>
      <p:ext uri="{BB962C8B-B14F-4D97-AF65-F5344CB8AC3E}">
        <p14:creationId xmlns:p14="http://schemas.microsoft.com/office/powerpoint/2010/main" val="24477818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1.16	It is the Bank’s policy to require that Borrowers (including beneficiaries of Bank loans), bidders, suppliers, contractors and their agents (whether declared or not), sub-contractors, sub-consultants, service providers or suppliers, and any personnel thereof, observe the highest standard of ethics during the procurement and execution of Bank-financed contracts. In pursuance of this policy, the Bank:</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defines, for the purposes of this provision, the terms set forth below as follows:</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“corrupt practice” is the offering, giving, receiving or soliciting, directly or indirectly, of anything of value to influence improperly the actions of another party;</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(ii) “fraudulent practice” is any act or omission, including a misrepresentation, that knowingly or recklessly misleads, or attempts to mislead, a party to obtain a financial or other benefit or to avoid an obligation;</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(iii)	“collusive practice” is an arrangement between two or more parties designed to achieve an improper purpose, including to influence improperly the actions of another party;</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(iv)	“coercive practice” is impairing or harming, or threatening to impair or harm, directly or indirectly, any party or the property of the party to influence improperly the actions of a party;</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(v)	“obstructive practice” is</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aa</a:t>
            </a:r>
            <a:r>
              <a:rPr lang="en-US" sz="1200" kern="1200" dirty="0" smtClean="0">
                <a:solidFill>
                  <a:schemeClr val="tx1"/>
                </a:solidFill>
                <a:effectLst/>
                <a:latin typeface="+mn-lt"/>
                <a:ea typeface="+mn-ea"/>
                <a:cs typeface="+mn-cs"/>
              </a:rPr>
              <a:t>) 	deliberately destroying, falsifying, altering or concealing of evidence material to the investigation or making false statements to investigators in order to materially impede a Bank investigation into allegations of a corrupt, fraudulent, coercive or collusive practice; and/or threatening, harassing or intimidating any party to prevent it from disclosing its knowledge of matters relevant to the investigation or from pursuing the investigation, or</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(bb) 	acts intended to materially impede the exercise of the Bank’s inspection and audit rights provided for under paragraph 1.16(e) below.</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	will reject a proposal for award if it determines that the bidder recommended for award, or any of its personnel, or its agents, or its sub-consultants, sub-contractors, service providers, suppliers and/or their employees, has, directly or indirectly, engaged in corrupt, fraudulent, collusive, coercive or obstructive practices in competing for the contract in question;</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	will declare misprocurement and cancel the portion of the loan allocated to a contract if it determines at any time that representatives of the Borrower or of a recipient of any part of the proceeds of the loan engaged in corrupt, fraudulent, collusive, coercive or obstructive practices during the procurement or the  implementation of  the contract in question, without the Borrower having taken timely and appropriate action satisfactory to the Bank to address such practices when they occur, including by failing to inform the Bank in a timely manner at the time they knew of the practices;</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	will sanction a firm or individual, at any time, in accordance with prevailing Bank’s sanctions procedures, including by publicly declaring such firm or individual ineligible, either indefinitely or for a stated period of time: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to be awarded a Bank-financed contract; and (ii) to be a nominated sub-contractor, consultant, supplier or services provider of an otherwise eligible firm being awarded a Bank-financed contract; </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	will require that a clause be included in bidding documents and in contracts financed by a Bank loan, requiring bidders, suppliers and contractors, and their sub-contractors, agents, personnel, consultants, service providers or suppliers, to permit the Bank to inspect all accounts, records and other documents relating to the submission of bids and contract performance, and to have them audited by auditors appointed by the Bank; and</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	will require that, when a Borrower procures goods, works or non-consulting services directly from a United Nations (UN) agency in accordance with paragraph 3.10 of these Guidelines under an agreement signed between the Borrower and the UN agency, the above provisions of this paragraph 1.16 regarding sanctions on fraud or corruption shall apply in their entirety to all suppliers, contractors, service providers, consultants, sub-contractors or sub-consultants, and their employees that signed contracts with the UN agency.</a:t>
            </a:r>
            <a:br>
              <a:rPr lang="en-US" sz="1200" kern="1200" dirty="0" smtClean="0">
                <a:solidFill>
                  <a:schemeClr val="tx1"/>
                </a:solidFill>
                <a:effectLst/>
                <a:latin typeface="+mn-lt"/>
                <a:ea typeface="+mn-ea"/>
                <a:cs typeface="+mn-cs"/>
              </a:rPr>
            </a:br>
            <a:endParaRPr lang="en-IN" dirty="0"/>
          </a:p>
        </p:txBody>
      </p:sp>
      <p:sp>
        <p:nvSpPr>
          <p:cNvPr id="4" name="Slide Number Placeholder 3"/>
          <p:cNvSpPr>
            <a:spLocks noGrp="1"/>
          </p:cNvSpPr>
          <p:nvPr>
            <p:ph type="sldNum" sz="quarter" idx="10"/>
          </p:nvPr>
        </p:nvSpPr>
        <p:spPr/>
        <p:txBody>
          <a:bodyPr/>
          <a:lstStyle/>
          <a:p>
            <a:fld id="{1F72C269-FB97-464B-B7F6-7D0427A66DD7}" type="slidenum">
              <a:rPr lang="en-IN" smtClean="0"/>
              <a:pPr/>
              <a:t>14</a:t>
            </a:fld>
            <a:endParaRPr lang="en-IN"/>
          </a:p>
        </p:txBody>
      </p:sp>
    </p:spTree>
    <p:extLst>
      <p:ext uri="{BB962C8B-B14F-4D97-AF65-F5344CB8AC3E}">
        <p14:creationId xmlns:p14="http://schemas.microsoft.com/office/powerpoint/2010/main" val="8544922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Procurement Plan</a:t>
            </a:r>
            <a:endParaRPr lang="en-IN"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1.18 	The preparation of a realistic procurement plan for a project is critical for its successful monitoring and implementation. As part of the project preparation, the Borrower shall prepare a preliminary procurement plan, however tentative, for the entire scope of the project. At a minimum, the Borrower shall prepare a detailed and comprehensive procurement plan including all contracts for which procurement action is to take place in the first 18 (eighteen) months of project implementation. An agreement with the Bank shall be reached at the latest during loan negotiations. The Borrower shall update procurement plans throughout the duration of the project at least annually by including contracts previously awarded and to be procured in the next 12 (twelve) months. All procurement plans, their updates or modifications shall be subject to Bank’s prior review and no objection before implementation. The Bank shall arrange after loan negotiations the publication on the Bank’s external website of the agreed initial procurement plan and all subsequent updates once it has provided a no objection.</a:t>
            </a:r>
            <a:endParaRPr lang="en-IN" sz="1200" kern="1200" dirty="0" smtClean="0">
              <a:solidFill>
                <a:schemeClr val="tx1"/>
              </a:solidFill>
              <a:effectLst/>
              <a:latin typeface="+mn-lt"/>
              <a:ea typeface="+mn-ea"/>
              <a:cs typeface="+mn-cs"/>
            </a:endParaRPr>
          </a:p>
          <a:p>
            <a:endParaRPr lang="en-IN" dirty="0" smtClean="0"/>
          </a:p>
          <a:p>
            <a:endParaRPr lang="en-IN" dirty="0"/>
          </a:p>
        </p:txBody>
      </p:sp>
      <p:sp>
        <p:nvSpPr>
          <p:cNvPr id="4" name="Slide Number Placeholder 3"/>
          <p:cNvSpPr>
            <a:spLocks noGrp="1"/>
          </p:cNvSpPr>
          <p:nvPr>
            <p:ph type="sldNum" sz="quarter" idx="10"/>
          </p:nvPr>
        </p:nvSpPr>
        <p:spPr/>
        <p:txBody>
          <a:bodyPr/>
          <a:lstStyle/>
          <a:p>
            <a:fld id="{1F72C269-FB97-464B-B7F6-7D0427A66DD7}" type="slidenum">
              <a:rPr lang="en-IN" smtClean="0"/>
              <a:pPr/>
              <a:t>15</a:t>
            </a:fld>
            <a:endParaRPr lang="en-IN"/>
          </a:p>
        </p:txBody>
      </p:sp>
    </p:spTree>
    <p:extLst>
      <p:ext uri="{BB962C8B-B14F-4D97-AF65-F5344CB8AC3E}">
        <p14:creationId xmlns:p14="http://schemas.microsoft.com/office/powerpoint/2010/main" val="3830021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b="1" kern="1200" dirty="0" smtClean="0">
                <a:solidFill>
                  <a:schemeClr val="tx1"/>
                </a:solidFill>
                <a:latin typeface="+mn-lt"/>
                <a:ea typeface="+mn-ea"/>
                <a:cs typeface="+mn-cs"/>
              </a:rPr>
              <a:t>Purpose</a:t>
            </a:r>
          </a:p>
          <a:p>
            <a:r>
              <a:rPr lang="en-US" sz="1200" kern="1200" dirty="0" smtClean="0">
                <a:solidFill>
                  <a:schemeClr val="tx1"/>
                </a:solidFill>
                <a:latin typeface="+mn-lt"/>
                <a:ea typeface="+mn-ea"/>
                <a:cs typeface="+mn-cs"/>
              </a:rPr>
              <a:t>1.1	The purpose of these Guidelines is to inform those carrying out a project that is financed in whole or in part by a loan from the International Bank for Reconstruction and Development (IBRD), a credit or grant from the International Development Association (IDA), a project preparation advance (PPA), a grant from the Bank, or a trust fund administered by the Bank and executed by the recipient, of the policies that govern the procurement of goods, works, and non-consulting services required for the project.</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The Loan Agreement governs the legal relationships between the Borrower and the Bank, and the Guidelines are made applicable to procurement of goods, works and non-consulting services for the project, as provided in the agreement. The rights and obligations of the Borrower and the providers of goods, works and non-consulting services for the project are governed by the bidding documents, and by the contracts signed by the Borrower with the providers of goods, works and non-consulting services, and not by these Guidelines or the Loan Agreements. No party other than the parties to the Loan Agreement shall derive any rights </a:t>
            </a:r>
            <a:r>
              <a:rPr lang="en-US" sz="1200" kern="1200" dirty="0" err="1" smtClean="0">
                <a:solidFill>
                  <a:schemeClr val="tx1"/>
                </a:solidFill>
                <a:latin typeface="+mn-lt"/>
                <a:ea typeface="+mn-ea"/>
                <a:cs typeface="+mn-cs"/>
              </a:rPr>
              <a:t>therefrom</a:t>
            </a:r>
            <a:r>
              <a:rPr lang="en-US" sz="1200" kern="1200" dirty="0" smtClean="0">
                <a:solidFill>
                  <a:schemeClr val="tx1"/>
                </a:solidFill>
                <a:latin typeface="+mn-lt"/>
                <a:ea typeface="+mn-ea"/>
                <a:cs typeface="+mn-cs"/>
              </a:rPr>
              <a:t> or have any claim to loan proceeds.</a:t>
            </a: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General Considerations</a:t>
            </a:r>
          </a:p>
          <a:p>
            <a:r>
              <a:rPr lang="en-US" sz="1200" kern="1200" dirty="0" smtClean="0">
                <a:solidFill>
                  <a:schemeClr val="tx1"/>
                </a:solidFill>
                <a:latin typeface="+mn-lt"/>
                <a:ea typeface="+mn-ea"/>
                <a:cs typeface="+mn-cs"/>
              </a:rPr>
              <a:t>1.2	The responsibility for the implementation of the project, and therefore for the award and administration of contracts under the project, rests with the Borrower. The Bank, for its part, is required by its Articles of Agreement to “ensure that the proceeds of any loan are used only for the purposes for which the loan was granted, with due attention to considerations of economy and efficiency and without regard to political or other non-economic influences or considerations,” and it has established detailed procedures for this purpose.</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F72C269-FB97-464B-B7F6-7D0427A66DD7}" type="slidenum">
              <a:rPr lang="en-IN" smtClean="0"/>
              <a:pPr/>
              <a:t>3</a:t>
            </a:fld>
            <a:endParaRPr lang="en-IN"/>
          </a:p>
        </p:txBody>
      </p:sp>
    </p:spTree>
    <p:extLst>
      <p:ext uri="{BB962C8B-B14F-4D97-AF65-F5344CB8AC3E}">
        <p14:creationId xmlns:p14="http://schemas.microsoft.com/office/powerpoint/2010/main" val="3965802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Para 1.2 (GL) – continued</a:t>
            </a:r>
          </a:p>
          <a:p>
            <a:endParaRPr lang="en-US" dirty="0" smtClean="0"/>
          </a:p>
          <a:p>
            <a:r>
              <a:rPr lang="en-US" sz="1200" kern="1200" dirty="0" smtClean="0">
                <a:solidFill>
                  <a:schemeClr val="tx1"/>
                </a:solidFill>
                <a:effectLst/>
                <a:latin typeface="+mn-lt"/>
                <a:ea typeface="+mn-ea"/>
                <a:cs typeface="+mn-cs"/>
              </a:rPr>
              <a:t>While in practice the specific procurement rules and procedures to be followed in the implementation of a project depend on the circumstances of the particular case, four considerations generally guide the Bank’s requirements:</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the need for economy and efficiency in the implementation of the project, including the procurement of the goods, works and non-consulting services involved;</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 the Bank’s interest in giving all eligible bidders from developed and developing countries the same information and equal opportunity to compete in providing goods, works and non-consulting services financed by the Bank;</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 the Bank’s interest in encouraging the development of domestic contracting and manufacturing industries in the borrowing country; and</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 the importance of transparency in the procurement process.</a:t>
            </a:r>
            <a:endParaRPr lang="en-IN" sz="1200" kern="1200" dirty="0" smtClean="0">
              <a:solidFill>
                <a:schemeClr val="tx1"/>
              </a:solidFill>
              <a:effectLst/>
              <a:latin typeface="+mn-lt"/>
              <a:ea typeface="+mn-ea"/>
              <a:cs typeface="+mn-cs"/>
            </a:endParaRPr>
          </a:p>
          <a:p>
            <a:r>
              <a:rPr lang="en-US" dirty="0" smtClean="0"/>
              <a:t> </a:t>
            </a:r>
            <a:endParaRPr lang="en-US" dirty="0"/>
          </a:p>
        </p:txBody>
      </p:sp>
      <p:sp>
        <p:nvSpPr>
          <p:cNvPr id="4" name="Slide Number Placeholder 3"/>
          <p:cNvSpPr>
            <a:spLocks noGrp="1"/>
          </p:cNvSpPr>
          <p:nvPr>
            <p:ph type="sldNum" sz="quarter" idx="10"/>
          </p:nvPr>
        </p:nvSpPr>
        <p:spPr/>
        <p:txBody>
          <a:bodyPr/>
          <a:lstStyle/>
          <a:p>
            <a:fld id="{1F72C269-FB97-464B-B7F6-7D0427A66DD7}" type="slidenum">
              <a:rPr lang="en-IN" smtClean="0"/>
              <a:pPr/>
              <a:t>4</a:t>
            </a:fld>
            <a:endParaRPr lang="en-IN"/>
          </a:p>
        </p:txBody>
      </p:sp>
    </p:spTree>
    <p:extLst>
      <p:ext uri="{BB962C8B-B14F-4D97-AF65-F5344CB8AC3E}">
        <p14:creationId xmlns:p14="http://schemas.microsoft.com/office/powerpoint/2010/main" val="3914017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72C269-FB97-464B-B7F6-7D0427A66DD7}" type="slidenum">
              <a:rPr lang="en-IN" smtClean="0"/>
              <a:pPr/>
              <a:t>5</a:t>
            </a:fld>
            <a:endParaRPr lang="en-IN"/>
          </a:p>
        </p:txBody>
      </p:sp>
    </p:spTree>
    <p:extLst>
      <p:ext uri="{BB962C8B-B14F-4D97-AF65-F5344CB8AC3E}">
        <p14:creationId xmlns:p14="http://schemas.microsoft.com/office/powerpoint/2010/main" val="515114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Applicability of Guidelines</a:t>
            </a:r>
            <a:endParaRPr lang="en-IN"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1.5 The principles, rules and procedures outlined in these Guidelines apply to all contracts for goods, works and non-consulting services financed in whole or in part from Bank loans. The provisions described under this Section I apply to all other sections of the Guidelines. For the procurement of those contracts for goods, works and non-consulting services not financed in whole or in part from a Bank loan, but included in the project scope of the loan agreement, the Borrower may adopt other rules and procedures. In such cases the Bank shall be satisfied that the procedures to be used will fulfill the Borrower’s obligations to cause the project to be carried out diligently and efficiently, and that the goods, works and non-consulting services to be procured:</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are of satisfactory quality and are compatible with the balance of the project;</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 will be delivered or completed in timely fashion; and</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 are priced so as not to affect adversely the economic and financial viability of the project.</a:t>
            </a:r>
            <a:endParaRPr lang="en-IN" sz="1200" kern="1200" dirty="0" smtClean="0">
              <a:solidFill>
                <a:schemeClr val="tx1"/>
              </a:solidFill>
              <a:effectLst/>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1F72C269-FB97-464B-B7F6-7D0427A66DD7}" type="slidenum">
              <a:rPr lang="en-IN" smtClean="0"/>
              <a:pPr/>
              <a:t>6</a:t>
            </a:fld>
            <a:endParaRPr lang="en-IN"/>
          </a:p>
        </p:txBody>
      </p:sp>
    </p:spTree>
    <p:extLst>
      <p:ext uri="{BB962C8B-B14F-4D97-AF65-F5344CB8AC3E}">
        <p14:creationId xmlns:p14="http://schemas.microsoft.com/office/powerpoint/2010/main" val="449794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Para 1.7 (GL):</a:t>
            </a:r>
          </a:p>
          <a:p>
            <a:r>
              <a:rPr lang="en-US" sz="1200" kern="1200" dirty="0" smtClean="0">
                <a:solidFill>
                  <a:schemeClr val="tx1"/>
                </a:solidFill>
                <a:effectLst/>
                <a:latin typeface="+mn-lt"/>
                <a:ea typeface="+mn-ea"/>
                <a:cs typeface="+mn-cs"/>
              </a:rPr>
              <a:t>A firm shall be considered to have a conflict of interest in a procurement process if:</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such firm is providing goods, works, or non-consulting services resulting from or directly related to consulting services for the preparation or implementation of a project that it provided or were provided by any affiliate that directly or indirectly controls, is controlled by, or is under common control with that firm. This provision does not apply to the various firms (consultants, contractors, or suppliers) which together are performing the contractor’s obligations under a turnkey or design and built contract; or</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 such firm submits more than one bid, either individually or as a joint venture partner in another bid, except for permitted alternative bids. This will result in the disqualification of all bids in which the Bidder is involved. However, this does not limit the inclusion of a firm as a subcontractor in more than one bid. Only for</a:t>
            </a:r>
            <a:r>
              <a:rPr lang="en-US" sz="1200" strike="sngStrike"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certain types of procurement, the participation of a Bidder as a subcontractor in another bid may be permitted subject to the Banks’ no objection and as allowed by the Bank’s Standard Bidding Documents applicable to such types of procurement; or</a:t>
            </a:r>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 such firm (including its personnel) has a close business or family relationship with a professional staff of the Borrower (or of the project implementing agency, or of a recipient of a part of the loan) who: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are directly or indirectly involved in the preparation of the bidding documents or specifications of the contract, and/or the bid evaluation process of such contract; or (ii) would be involved in the implementation or supervision of such contract unless</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conflict stemming from such relationship has been resolved in a manner acceptable to the Bank throughout the procurement process and execution of the contract; or</a:t>
            </a:r>
            <a:endParaRPr lang="en-IN" sz="120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d) such firm does not comply with any other conflict of interest situation as specified in the Bank’s Standard Bidding Documents relevant to the specific procurement process.</a:t>
            </a:r>
            <a:endParaRPr lang="en-IN"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F72C269-FB97-464B-B7F6-7D0427A66DD7}" type="slidenum">
              <a:rPr lang="en-IN" smtClean="0"/>
              <a:pPr/>
              <a:t>7</a:t>
            </a:fld>
            <a:endParaRPr lang="en-IN"/>
          </a:p>
        </p:txBody>
      </p:sp>
    </p:spTree>
    <p:extLst>
      <p:ext uri="{BB962C8B-B14F-4D97-AF65-F5344CB8AC3E}">
        <p14:creationId xmlns:p14="http://schemas.microsoft.com/office/powerpoint/2010/main" val="731279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Eligibility</a:t>
            </a:r>
            <a:endParaRPr lang="en-IN"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1.8	To foster competition the Bank permits firms and individuals from all countries to offer goods, works, and non-consulting services for Bank-financed projects. Any conditions for participation shall be limited to those that are essential to ensure the firm’s capability to fulfill the contract in question.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1.9	In connection with any contract to be financed in whole or in part from a Bank loan, the Bank does not permit a Borrower to deny participation in a procurement process or award to a firm for reasons unrelated to: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its capability and resources to successfully perform the contract; or (ii) the conflict of interest situations covered under paragraphs 1.6 and 1.7 above.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1.10	 </a:t>
            </a:r>
            <a:r>
              <a:rPr lang="en-US" sz="1200" b="1" kern="1200" dirty="0" smtClean="0">
                <a:solidFill>
                  <a:schemeClr val="tx1"/>
                </a:solidFill>
                <a:effectLst/>
                <a:latin typeface="+mn-lt"/>
                <a:ea typeface="+mn-ea"/>
                <a:cs typeface="+mn-cs"/>
              </a:rPr>
              <a:t>As exceptions to the foregoing paragraphs 1.8 and 1.9:</a:t>
            </a:r>
            <a:endParaRPr lang="en-IN"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Firms of a country or goods manufactured in a country may be excluded if,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as a matter of law or official regulation, the Borrower’s country prohibits commercial relations with that country, provided that the Bank is satisfied that such exclusion does not preclude effective competition for the supply of goods, works and non-consulting services required, or (ii) by an act of compliance with a decision of the United Nations Security Council taken under Chapter VII of the Charter of the United Nations, the Borrower’s country prohibits any import of goods from, or payments to, a particular country, person, or entity. Where the Borrower’s country prohibits payments to a particular firm or for particular goods by such an act of compliance, that firm may be excluded. </a:t>
            </a:r>
            <a:endParaRPr lang="en-IN" sz="1200" kern="1200" dirty="0" smtClean="0">
              <a:solidFill>
                <a:schemeClr val="tx1"/>
              </a:solidFill>
              <a:effectLst/>
              <a:latin typeface="+mn-lt"/>
              <a:ea typeface="+mn-ea"/>
              <a:cs typeface="+mn-cs"/>
            </a:endParaRPr>
          </a:p>
          <a:p>
            <a:pPr marL="228600" indent="-228600">
              <a:buAutoNum type="alphaLcParenBoth" startAt="2"/>
            </a:pPr>
            <a:r>
              <a:rPr lang="en-US" sz="1200" kern="1200" dirty="0" smtClean="0">
                <a:solidFill>
                  <a:schemeClr val="tx1"/>
                </a:solidFill>
                <a:effectLst/>
                <a:latin typeface="+mn-lt"/>
                <a:ea typeface="+mn-ea"/>
                <a:cs typeface="+mn-cs"/>
              </a:rPr>
              <a:t>Government-owned enterprises or institutions of the Borrower’s country may participate in the Borrower’s country only if they can establish that they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are legally and financially autonomous, (ii) operate under commercial law, and (iii) are not dependent agencies of the Borrower or Sub-Borrower. </a:t>
            </a:r>
          </a:p>
          <a:p>
            <a:pPr marL="228600" indent="-228600">
              <a:buAutoNum type="alphaLcParenBoth" startAt="2"/>
            </a:pPr>
            <a:r>
              <a:rPr lang="en-US" sz="1200" kern="1200" dirty="0" smtClean="0">
                <a:solidFill>
                  <a:schemeClr val="tx1"/>
                </a:solidFill>
                <a:effectLst/>
                <a:latin typeface="+mn-lt"/>
                <a:ea typeface="+mn-ea"/>
                <a:cs typeface="+mn-cs"/>
              </a:rPr>
              <a:t>A firm sanctioned by the Bank in accordance with sub-paragraph (d) of paragraph 1.16 of these Guidelines, or the World Bank Group Anti-Corruption policies and sanctions procedures shall be ineligible to be awarded a Bank-financed contract or to benefit from a Bank-financed contract, financially or in any other manner, during the period of time determined by the Bank.</a:t>
            </a:r>
            <a:endParaRPr lang="en-IN" sz="1200" kern="1200" dirty="0" smtClean="0">
              <a:solidFill>
                <a:schemeClr val="tx1"/>
              </a:solidFill>
              <a:effectLst/>
              <a:latin typeface="+mn-lt"/>
              <a:ea typeface="+mn-ea"/>
              <a:cs typeface="+mn-cs"/>
            </a:endParaRPr>
          </a:p>
          <a:p>
            <a:pPr marL="228600" indent="-228600">
              <a:buAutoNum type="alphaLcParenBoth" startAt="2"/>
            </a:pPr>
            <a:endParaRPr lang="en-IN" sz="1200" kern="1200" dirty="0" smtClean="0">
              <a:solidFill>
                <a:schemeClr val="tx1"/>
              </a:solidFill>
              <a:effectLst/>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1F72C269-FB97-464B-B7F6-7D0427A66DD7}" type="slidenum">
              <a:rPr lang="en-IN" smtClean="0"/>
              <a:pPr/>
              <a:t>8</a:t>
            </a:fld>
            <a:endParaRPr lang="en-IN"/>
          </a:p>
        </p:txBody>
      </p:sp>
    </p:spTree>
    <p:extLst>
      <p:ext uri="{BB962C8B-B14F-4D97-AF65-F5344CB8AC3E}">
        <p14:creationId xmlns:p14="http://schemas.microsoft.com/office/powerpoint/2010/main" val="1723998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Advance Contracting and Retroactive Financing</a:t>
            </a:r>
          </a:p>
          <a:p>
            <a:r>
              <a:rPr lang="en-US" sz="1200" kern="1200" dirty="0" smtClean="0">
                <a:solidFill>
                  <a:schemeClr val="tx1"/>
                </a:solidFill>
                <a:latin typeface="+mn-lt"/>
                <a:ea typeface="+mn-ea"/>
                <a:cs typeface="+mn-cs"/>
              </a:rPr>
              <a:t>1.11	 The Borrower may wish to proceed with the initial steps of procurement before signing the related Bank loan. In such cases, the procurement procedures, including advertising, shall be in accordance with the Guidelines in order for the eventual contracts to be eligible for Bank financing, and the Bank shall review the process used by the Borrower. A Borrower undertakes such advance contracting at its own risk, and any concurrence by the Bank with the procedures, documentation, or proposal for award does not commit the Bank to make a loan for the project in question. If the contract is signed, reimbursement by the Bank of any payments made by the Borrower under the contract prior to loan signing is referred to as retroactive financing and is only permitted within the limits specified in the Loan Agreement.</a:t>
            </a:r>
          </a:p>
          <a:p>
            <a:endParaRPr lang="en-US" dirty="0"/>
          </a:p>
        </p:txBody>
      </p:sp>
      <p:sp>
        <p:nvSpPr>
          <p:cNvPr id="4" name="Slide Number Placeholder 3"/>
          <p:cNvSpPr>
            <a:spLocks noGrp="1"/>
          </p:cNvSpPr>
          <p:nvPr>
            <p:ph type="sldNum" sz="quarter" idx="10"/>
          </p:nvPr>
        </p:nvSpPr>
        <p:spPr/>
        <p:txBody>
          <a:bodyPr/>
          <a:lstStyle/>
          <a:p>
            <a:fld id="{1F72C269-FB97-464B-B7F6-7D0427A66DD7}" type="slidenum">
              <a:rPr lang="en-IN" smtClean="0"/>
              <a:pPr/>
              <a:t>9</a:t>
            </a:fld>
            <a:endParaRPr lang="en-IN"/>
          </a:p>
        </p:txBody>
      </p:sp>
    </p:spTree>
    <p:extLst>
      <p:ext uri="{BB962C8B-B14F-4D97-AF65-F5344CB8AC3E}">
        <p14:creationId xmlns:p14="http://schemas.microsoft.com/office/powerpoint/2010/main" val="38765965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Joint Ventures</a:t>
            </a:r>
          </a:p>
          <a:p>
            <a:r>
              <a:rPr lang="en-US" sz="1200" kern="1200" dirty="0" smtClean="0">
                <a:solidFill>
                  <a:schemeClr val="tx1"/>
                </a:solidFill>
                <a:latin typeface="+mn-lt"/>
                <a:ea typeface="+mn-ea"/>
                <a:cs typeface="+mn-cs"/>
              </a:rPr>
              <a:t>1.12	Any firm may bid independently or in joint venture either with domestic firms and/or with foreign firms. A joint venture may be for the long term (independent of any particular bid) or for a specific bid. The joint venture shall appoint one of the firms to represent it, and all its members shall sign the contract and be jointly and severally liable for the entire contract. The Bank does not accept conditions of bidding or contracting which require mandatory joint ventures or other forms of mandatory association between firms.</a:t>
            </a:r>
          </a:p>
          <a:p>
            <a:endParaRPr lang="en-US" dirty="0"/>
          </a:p>
        </p:txBody>
      </p:sp>
      <p:sp>
        <p:nvSpPr>
          <p:cNvPr id="4" name="Slide Number Placeholder 3"/>
          <p:cNvSpPr>
            <a:spLocks noGrp="1"/>
          </p:cNvSpPr>
          <p:nvPr>
            <p:ph type="sldNum" sz="quarter" idx="10"/>
          </p:nvPr>
        </p:nvSpPr>
        <p:spPr/>
        <p:txBody>
          <a:bodyPr/>
          <a:lstStyle/>
          <a:p>
            <a:fld id="{1F72C269-FB97-464B-B7F6-7D0427A66DD7}" type="slidenum">
              <a:rPr lang="en-IN" smtClean="0"/>
              <a:pPr/>
              <a:t>10</a:t>
            </a:fld>
            <a:endParaRPr lang="en-IN"/>
          </a:p>
        </p:txBody>
      </p:sp>
    </p:spTree>
    <p:extLst>
      <p:ext uri="{BB962C8B-B14F-4D97-AF65-F5344CB8AC3E}">
        <p14:creationId xmlns:p14="http://schemas.microsoft.com/office/powerpoint/2010/main" val="2883240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6CFB924-E1D0-4726-9E87-0E4043EC1A31}" type="datetime1">
              <a:rPr lang="en-IN" smtClean="0"/>
              <a:pPr/>
              <a:t>27-07-2015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D94980-E2E4-44F3-86FA-875E19C832F9}" type="slidenum">
              <a:rPr lang="en-IN" smtClean="0"/>
              <a:pPr/>
              <a:t>‹#›</a:t>
            </a:fld>
            <a:endParaRPr lang="en-IN"/>
          </a:p>
        </p:txBody>
      </p:sp>
    </p:spTree>
    <p:extLst>
      <p:ext uri="{BB962C8B-B14F-4D97-AF65-F5344CB8AC3E}">
        <p14:creationId xmlns:p14="http://schemas.microsoft.com/office/powerpoint/2010/main" val="2684303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D73350B-19AF-42CC-B5E9-FAB891145C5C}" type="datetime1">
              <a:rPr lang="en-IN" smtClean="0"/>
              <a:pPr/>
              <a:t>27-07-2015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D94980-E2E4-44F3-86FA-875E19C832F9}" type="slidenum">
              <a:rPr lang="en-IN" smtClean="0"/>
              <a:pPr/>
              <a:t>‹#›</a:t>
            </a:fld>
            <a:endParaRPr lang="en-IN"/>
          </a:p>
        </p:txBody>
      </p:sp>
    </p:spTree>
    <p:extLst>
      <p:ext uri="{BB962C8B-B14F-4D97-AF65-F5344CB8AC3E}">
        <p14:creationId xmlns:p14="http://schemas.microsoft.com/office/powerpoint/2010/main" val="761971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AF513AF-D6A4-491D-847D-17167F5A89F2}" type="datetime1">
              <a:rPr lang="en-IN" smtClean="0"/>
              <a:pPr/>
              <a:t>27-07-2015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D94980-E2E4-44F3-86FA-875E19C832F9}" type="slidenum">
              <a:rPr lang="en-IN" smtClean="0"/>
              <a:pPr/>
              <a:t>‹#›</a:t>
            </a:fld>
            <a:endParaRPr lang="en-IN"/>
          </a:p>
        </p:txBody>
      </p:sp>
    </p:spTree>
    <p:extLst>
      <p:ext uri="{BB962C8B-B14F-4D97-AF65-F5344CB8AC3E}">
        <p14:creationId xmlns:p14="http://schemas.microsoft.com/office/powerpoint/2010/main" val="1265645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90CCD45-002C-4803-A116-3A6CA5B50B6A}" type="datetime1">
              <a:rPr lang="en-IN" smtClean="0"/>
              <a:pPr/>
              <a:t>27-07-2015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D94980-E2E4-44F3-86FA-875E19C832F9}" type="slidenum">
              <a:rPr lang="en-IN" smtClean="0"/>
              <a:pPr/>
              <a:t>‹#›</a:t>
            </a:fld>
            <a:endParaRPr lang="en-IN"/>
          </a:p>
        </p:txBody>
      </p:sp>
    </p:spTree>
    <p:extLst>
      <p:ext uri="{BB962C8B-B14F-4D97-AF65-F5344CB8AC3E}">
        <p14:creationId xmlns:p14="http://schemas.microsoft.com/office/powerpoint/2010/main" val="2248051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B63DB4-0B11-4625-944A-6EAED53E803A}" type="datetime1">
              <a:rPr lang="en-IN" smtClean="0"/>
              <a:pPr/>
              <a:t>27-07-2015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D94980-E2E4-44F3-86FA-875E19C832F9}" type="slidenum">
              <a:rPr lang="en-IN" smtClean="0"/>
              <a:pPr/>
              <a:t>‹#›</a:t>
            </a:fld>
            <a:endParaRPr lang="en-IN"/>
          </a:p>
        </p:txBody>
      </p:sp>
    </p:spTree>
    <p:extLst>
      <p:ext uri="{BB962C8B-B14F-4D97-AF65-F5344CB8AC3E}">
        <p14:creationId xmlns:p14="http://schemas.microsoft.com/office/powerpoint/2010/main" val="3384083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175FA92-C900-4F8F-89E6-92891E0FEB7B}" type="datetime1">
              <a:rPr lang="en-IN" smtClean="0"/>
              <a:pPr/>
              <a:t>27-07-2015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9D94980-E2E4-44F3-86FA-875E19C832F9}" type="slidenum">
              <a:rPr lang="en-IN" smtClean="0"/>
              <a:pPr/>
              <a:t>‹#›</a:t>
            </a:fld>
            <a:endParaRPr lang="en-IN"/>
          </a:p>
        </p:txBody>
      </p:sp>
    </p:spTree>
    <p:extLst>
      <p:ext uri="{BB962C8B-B14F-4D97-AF65-F5344CB8AC3E}">
        <p14:creationId xmlns:p14="http://schemas.microsoft.com/office/powerpoint/2010/main" val="30893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7F7471C-F1F7-427B-A9D7-A89C756A0066}" type="datetime1">
              <a:rPr lang="en-IN" smtClean="0"/>
              <a:pPr/>
              <a:t>27-07-2015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9D94980-E2E4-44F3-86FA-875E19C832F9}" type="slidenum">
              <a:rPr lang="en-IN" smtClean="0"/>
              <a:pPr/>
              <a:t>‹#›</a:t>
            </a:fld>
            <a:endParaRPr lang="en-IN"/>
          </a:p>
        </p:txBody>
      </p:sp>
    </p:spTree>
    <p:extLst>
      <p:ext uri="{BB962C8B-B14F-4D97-AF65-F5344CB8AC3E}">
        <p14:creationId xmlns:p14="http://schemas.microsoft.com/office/powerpoint/2010/main" val="3521867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1ADA161-F662-4857-BD78-793F91E60824}" type="datetime1">
              <a:rPr lang="en-IN" smtClean="0"/>
              <a:pPr/>
              <a:t>27-07-2015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9D94980-E2E4-44F3-86FA-875E19C832F9}" type="slidenum">
              <a:rPr lang="en-IN" smtClean="0"/>
              <a:pPr/>
              <a:t>‹#›</a:t>
            </a:fld>
            <a:endParaRPr lang="en-IN"/>
          </a:p>
        </p:txBody>
      </p:sp>
    </p:spTree>
    <p:extLst>
      <p:ext uri="{BB962C8B-B14F-4D97-AF65-F5344CB8AC3E}">
        <p14:creationId xmlns:p14="http://schemas.microsoft.com/office/powerpoint/2010/main" val="282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D6E47A-A455-4F39-87F5-6BD853A2037F}" type="datetime1">
              <a:rPr lang="en-IN" smtClean="0"/>
              <a:pPr/>
              <a:t>27-07-2015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9D94980-E2E4-44F3-86FA-875E19C832F9}" type="slidenum">
              <a:rPr lang="en-IN" smtClean="0"/>
              <a:pPr/>
              <a:t>‹#›</a:t>
            </a:fld>
            <a:endParaRPr lang="en-IN"/>
          </a:p>
        </p:txBody>
      </p:sp>
    </p:spTree>
    <p:extLst>
      <p:ext uri="{BB962C8B-B14F-4D97-AF65-F5344CB8AC3E}">
        <p14:creationId xmlns:p14="http://schemas.microsoft.com/office/powerpoint/2010/main" val="3223234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DEB53-3B86-4692-B278-359AC13E1504}" type="datetime1">
              <a:rPr lang="en-IN" smtClean="0"/>
              <a:pPr/>
              <a:t>27-07-2015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9D94980-E2E4-44F3-86FA-875E19C832F9}" type="slidenum">
              <a:rPr lang="en-IN" smtClean="0"/>
              <a:pPr/>
              <a:t>‹#›</a:t>
            </a:fld>
            <a:endParaRPr lang="en-IN"/>
          </a:p>
        </p:txBody>
      </p:sp>
    </p:spTree>
    <p:extLst>
      <p:ext uri="{BB962C8B-B14F-4D97-AF65-F5344CB8AC3E}">
        <p14:creationId xmlns:p14="http://schemas.microsoft.com/office/powerpoint/2010/main" val="1218915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07964A-CB8F-46CB-AF00-183760537ED8}" type="datetime1">
              <a:rPr lang="en-IN" smtClean="0"/>
              <a:pPr/>
              <a:t>27-07-2015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9D94980-E2E4-44F3-86FA-875E19C832F9}" type="slidenum">
              <a:rPr lang="en-IN" smtClean="0"/>
              <a:pPr/>
              <a:t>‹#›</a:t>
            </a:fld>
            <a:endParaRPr lang="en-IN"/>
          </a:p>
        </p:txBody>
      </p:sp>
    </p:spTree>
    <p:extLst>
      <p:ext uri="{BB962C8B-B14F-4D97-AF65-F5344CB8AC3E}">
        <p14:creationId xmlns:p14="http://schemas.microsoft.com/office/powerpoint/2010/main" val="2787246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F8EBD9-CF06-4256-9ABF-336DB9ACB90B}" type="datetime1">
              <a:rPr lang="en-IN" smtClean="0"/>
              <a:pPr/>
              <a:t>27-07-2015</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D94980-E2E4-44F3-86FA-875E19C832F9}" type="slidenum">
              <a:rPr lang="en-IN" smtClean="0"/>
              <a:pPr/>
              <a:t>‹#›</a:t>
            </a:fld>
            <a:endParaRPr lang="en-IN"/>
          </a:p>
        </p:txBody>
      </p:sp>
    </p:spTree>
    <p:extLst>
      <p:ext uri="{BB962C8B-B14F-4D97-AF65-F5344CB8AC3E}">
        <p14:creationId xmlns:p14="http://schemas.microsoft.com/office/powerpoint/2010/main" val="1082583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Para%201.16%20GL%20-%20Fraud%20&amp;%20Corruption.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Para%201.6%20GL%20-%20Conflict%20of%20Interest.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92696"/>
            <a:ext cx="7772400" cy="1470025"/>
          </a:xfrm>
        </p:spPr>
        <p:txBody>
          <a:bodyPr/>
          <a:lstStyle/>
          <a:p>
            <a:r>
              <a:rPr lang="en-US" b="1" dirty="0">
                <a:solidFill>
                  <a:srgbClr val="008000"/>
                </a:solidFill>
              </a:rPr>
              <a:t>TRAINING PROGRAM</a:t>
            </a:r>
            <a:endParaRPr lang="en-IN" dirty="0"/>
          </a:p>
        </p:txBody>
      </p:sp>
      <p:sp>
        <p:nvSpPr>
          <p:cNvPr id="3" name="Subtitle 2"/>
          <p:cNvSpPr>
            <a:spLocks noGrp="1"/>
          </p:cNvSpPr>
          <p:nvPr>
            <p:ph type="subTitle" idx="1"/>
          </p:nvPr>
        </p:nvSpPr>
        <p:spPr>
          <a:xfrm>
            <a:off x="611560" y="3356992"/>
            <a:ext cx="7560840" cy="2520280"/>
          </a:xfrm>
        </p:spPr>
        <p:txBody>
          <a:bodyPr>
            <a:normAutofit/>
          </a:bodyPr>
          <a:lstStyle/>
          <a:p>
            <a:pPr>
              <a:spcBef>
                <a:spcPts val="1800"/>
              </a:spcBef>
            </a:pPr>
            <a:r>
              <a:rPr lang="en-US" sz="3600" b="1" dirty="0">
                <a:solidFill>
                  <a:srgbClr val="008000"/>
                </a:solidFill>
                <a:latin typeface="+mj-lt"/>
                <a:ea typeface="+mj-ea"/>
                <a:cs typeface="+mj-cs"/>
              </a:rPr>
              <a:t>PROCUREMENT GUIDELINES</a:t>
            </a:r>
          </a:p>
          <a:p>
            <a:pPr>
              <a:spcBef>
                <a:spcPts val="1800"/>
              </a:spcBef>
            </a:pPr>
            <a:r>
              <a:rPr lang="en-US" sz="3600" b="1" u="sng" dirty="0" smtClean="0">
                <a:solidFill>
                  <a:srgbClr val="FF0000"/>
                </a:solidFill>
              </a:rPr>
              <a:t>IMPORTANT ASPECTS</a:t>
            </a:r>
            <a:endParaRPr lang="en-IN" sz="3600" b="1" u="sng" dirty="0">
              <a:solidFill>
                <a:srgbClr val="FF0000"/>
              </a:solidFill>
            </a:endParaRPr>
          </a:p>
        </p:txBody>
      </p:sp>
      <p:sp>
        <p:nvSpPr>
          <p:cNvPr id="4" name="Slide Number Placeholder 3"/>
          <p:cNvSpPr>
            <a:spLocks noGrp="1"/>
          </p:cNvSpPr>
          <p:nvPr>
            <p:ph type="sldNum" sz="quarter" idx="12"/>
          </p:nvPr>
        </p:nvSpPr>
        <p:spPr/>
        <p:txBody>
          <a:bodyPr/>
          <a:lstStyle/>
          <a:p>
            <a:fld id="{B9D94980-E2E4-44F3-86FA-875E19C832F9}" type="slidenum">
              <a:rPr lang="en-IN" smtClean="0"/>
              <a:pPr/>
              <a:t>1</a:t>
            </a:fld>
            <a:endParaRPr lang="en-IN"/>
          </a:p>
        </p:txBody>
      </p:sp>
    </p:spTree>
    <p:extLst>
      <p:ext uri="{BB962C8B-B14F-4D97-AF65-F5344CB8AC3E}">
        <p14:creationId xmlns:p14="http://schemas.microsoft.com/office/powerpoint/2010/main" val="5389080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32657"/>
            <a:ext cx="7772400" cy="792088"/>
          </a:xfrm>
        </p:spPr>
        <p:txBody>
          <a:bodyPr>
            <a:normAutofit fontScale="90000"/>
          </a:bodyPr>
          <a:lstStyle/>
          <a:p>
            <a:r>
              <a:rPr lang="en-US" b="1" dirty="0" smtClean="0">
                <a:solidFill>
                  <a:srgbClr val="009900"/>
                </a:solidFill>
              </a:rPr>
              <a:t/>
            </a:r>
            <a:br>
              <a:rPr lang="en-US" b="1" dirty="0" smtClean="0">
                <a:solidFill>
                  <a:srgbClr val="009900"/>
                </a:solidFill>
              </a:rPr>
            </a:br>
            <a:r>
              <a:rPr lang="en-US" b="1" dirty="0" smtClean="0">
                <a:solidFill>
                  <a:srgbClr val="009900"/>
                </a:solidFill>
              </a:rPr>
              <a:t>JOINT VENTURES</a:t>
            </a:r>
            <a:r>
              <a:rPr lang="en-US" b="1" dirty="0" smtClean="0"/>
              <a:t/>
            </a:r>
            <a:br>
              <a:rPr lang="en-US" b="1" dirty="0" smtClean="0"/>
            </a:br>
            <a:endParaRPr lang="en-US" dirty="0"/>
          </a:p>
        </p:txBody>
      </p:sp>
      <p:sp>
        <p:nvSpPr>
          <p:cNvPr id="3" name="Subtitle 2"/>
          <p:cNvSpPr>
            <a:spLocks noGrp="1"/>
          </p:cNvSpPr>
          <p:nvPr>
            <p:ph type="subTitle" idx="1"/>
          </p:nvPr>
        </p:nvSpPr>
        <p:spPr>
          <a:xfrm>
            <a:off x="467544" y="1484784"/>
            <a:ext cx="8064896" cy="4536504"/>
          </a:xfrm>
        </p:spPr>
        <p:txBody>
          <a:bodyPr>
            <a:normAutofit fontScale="92500" lnSpcReduction="20000"/>
          </a:bodyPr>
          <a:lstStyle/>
          <a:p>
            <a:pPr marL="520700" lvl="1" indent="-520700" algn="just">
              <a:spcBef>
                <a:spcPts val="800"/>
              </a:spcBef>
              <a:spcAft>
                <a:spcPts val="800"/>
              </a:spcAft>
              <a:buClr>
                <a:srgbClr val="FF0000"/>
              </a:buClr>
              <a:buFont typeface="Wingdings" pitchFamily="2" charset="2"/>
              <a:buChar char="v"/>
            </a:pPr>
            <a:r>
              <a:rPr lang="en-US" dirty="0" smtClean="0">
                <a:solidFill>
                  <a:schemeClr val="tx1"/>
                </a:solidFill>
              </a:rPr>
              <a:t>Any firm may bid independently or in joint venture either with domestic firms and/or with foreign firms. </a:t>
            </a:r>
          </a:p>
          <a:p>
            <a:pPr marL="520700" lvl="1" indent="-520700" algn="just">
              <a:spcBef>
                <a:spcPts val="800"/>
              </a:spcBef>
              <a:spcAft>
                <a:spcPts val="800"/>
              </a:spcAft>
              <a:buClr>
                <a:srgbClr val="FF0000"/>
              </a:buClr>
              <a:buFont typeface="Wingdings" pitchFamily="2" charset="2"/>
              <a:buChar char="v"/>
            </a:pPr>
            <a:r>
              <a:rPr lang="en-US" dirty="0" smtClean="0">
                <a:solidFill>
                  <a:schemeClr val="tx1"/>
                </a:solidFill>
              </a:rPr>
              <a:t>A joint venture may be for the long term or for a specific bid. </a:t>
            </a:r>
          </a:p>
          <a:p>
            <a:pPr marL="520700" lvl="1" indent="-520700" algn="just">
              <a:spcBef>
                <a:spcPts val="800"/>
              </a:spcBef>
              <a:spcAft>
                <a:spcPts val="800"/>
              </a:spcAft>
              <a:buClr>
                <a:srgbClr val="FF0000"/>
              </a:buClr>
              <a:buFont typeface="Wingdings" pitchFamily="2" charset="2"/>
              <a:buChar char="v"/>
            </a:pPr>
            <a:r>
              <a:rPr lang="en-US" dirty="0" smtClean="0">
                <a:solidFill>
                  <a:schemeClr val="tx1"/>
                </a:solidFill>
              </a:rPr>
              <a:t>The joint venture shall appoint one of the firms to represent it, and all its members shall sign the contract and be jointly and severally liable for the entire contract. </a:t>
            </a:r>
          </a:p>
          <a:p>
            <a:pPr marL="520700" lvl="1" indent="-520700" algn="just">
              <a:spcBef>
                <a:spcPts val="800"/>
              </a:spcBef>
              <a:spcAft>
                <a:spcPts val="800"/>
              </a:spcAft>
              <a:buClr>
                <a:srgbClr val="FF0000"/>
              </a:buClr>
              <a:buFont typeface="Wingdings" pitchFamily="2" charset="2"/>
              <a:buChar char="v"/>
            </a:pPr>
            <a:r>
              <a:rPr lang="en-US" dirty="0" smtClean="0">
                <a:solidFill>
                  <a:schemeClr val="tx1"/>
                </a:solidFill>
              </a:rPr>
              <a:t>The Bank does not accept conditions of bidding or contracting which require mandatory joint ventures or other forms of mandatory association between firms.</a:t>
            </a:r>
          </a:p>
          <a:p>
            <a:pPr algn="just"/>
            <a:endParaRPr lang="en-US" i="1" dirty="0">
              <a:solidFill>
                <a:schemeClr val="tx1"/>
              </a:solidFill>
            </a:endParaRPr>
          </a:p>
        </p:txBody>
      </p:sp>
      <p:sp>
        <p:nvSpPr>
          <p:cNvPr id="4" name="Slide Number Placeholder 3"/>
          <p:cNvSpPr>
            <a:spLocks noGrp="1"/>
          </p:cNvSpPr>
          <p:nvPr>
            <p:ph type="sldNum" sz="quarter" idx="12"/>
          </p:nvPr>
        </p:nvSpPr>
        <p:spPr/>
        <p:txBody>
          <a:bodyPr/>
          <a:lstStyle/>
          <a:p>
            <a:fld id="{B9D94980-E2E4-44F3-86FA-875E19C832F9}" type="slidenum">
              <a:rPr lang="en-IN" smtClean="0"/>
              <a:pPr/>
              <a:t>10</a:t>
            </a:fld>
            <a:endParaRPr lang="en-IN"/>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836712"/>
            <a:ext cx="7772400" cy="576064"/>
          </a:xfrm>
        </p:spPr>
        <p:txBody>
          <a:bodyPr>
            <a:noAutofit/>
          </a:bodyPr>
          <a:lstStyle/>
          <a:p>
            <a:r>
              <a:rPr lang="en-US" sz="3600" b="1" dirty="0" smtClean="0">
                <a:solidFill>
                  <a:srgbClr val="009900"/>
                </a:solidFill>
              </a:rPr>
              <a:t>BANK REVIEW</a:t>
            </a:r>
            <a:endParaRPr lang="en-US" sz="3600" dirty="0"/>
          </a:p>
        </p:txBody>
      </p:sp>
      <p:sp>
        <p:nvSpPr>
          <p:cNvPr id="3" name="Subtitle 2"/>
          <p:cNvSpPr>
            <a:spLocks noGrp="1"/>
          </p:cNvSpPr>
          <p:nvPr>
            <p:ph type="subTitle" idx="1"/>
          </p:nvPr>
        </p:nvSpPr>
        <p:spPr>
          <a:xfrm>
            <a:off x="827584" y="1772816"/>
            <a:ext cx="7776864" cy="4536504"/>
          </a:xfrm>
        </p:spPr>
        <p:txBody>
          <a:bodyPr>
            <a:normAutofit fontScale="92500" lnSpcReduction="10000"/>
          </a:bodyPr>
          <a:lstStyle/>
          <a:p>
            <a:pPr lvl="1" indent="-457200" algn="just">
              <a:spcBef>
                <a:spcPts val="800"/>
              </a:spcBef>
              <a:spcAft>
                <a:spcPts val="800"/>
              </a:spcAft>
              <a:buClr>
                <a:srgbClr val="FF0000"/>
              </a:buClr>
              <a:buFont typeface="Wingdings" pitchFamily="2" charset="2"/>
              <a:buChar char="v"/>
            </a:pPr>
            <a:r>
              <a:rPr lang="en-US" dirty="0" smtClean="0">
                <a:solidFill>
                  <a:schemeClr val="tx1"/>
                </a:solidFill>
              </a:rPr>
              <a:t>The Bank reviews the Borrower’s procurement procedures, documents, bid evaluations, award recommendations, and contracts to ensure that the procurement process is carried out in accordance with the agreed procedures. </a:t>
            </a:r>
          </a:p>
          <a:p>
            <a:pPr lvl="1" indent="-457200" algn="just">
              <a:spcBef>
                <a:spcPts val="800"/>
              </a:spcBef>
              <a:spcAft>
                <a:spcPts val="800"/>
              </a:spcAft>
              <a:buClr>
                <a:srgbClr val="FF0000"/>
              </a:buClr>
              <a:buFont typeface="Wingdings" pitchFamily="2" charset="2"/>
              <a:buChar char="v"/>
            </a:pPr>
            <a:r>
              <a:rPr lang="en-US" dirty="0" smtClean="0">
                <a:solidFill>
                  <a:schemeClr val="tx1"/>
                </a:solidFill>
              </a:rPr>
              <a:t>These review procedures are described in Appendix 1 of the Guidelines. </a:t>
            </a:r>
          </a:p>
          <a:p>
            <a:pPr lvl="1" indent="-457200" algn="just">
              <a:spcBef>
                <a:spcPts val="800"/>
              </a:spcBef>
              <a:spcAft>
                <a:spcPts val="800"/>
              </a:spcAft>
              <a:buClr>
                <a:srgbClr val="FF0000"/>
              </a:buClr>
              <a:buFont typeface="Wingdings" pitchFamily="2" charset="2"/>
              <a:buChar char="v"/>
            </a:pPr>
            <a:r>
              <a:rPr lang="en-US" dirty="0" smtClean="0">
                <a:solidFill>
                  <a:schemeClr val="tx1"/>
                </a:solidFill>
              </a:rPr>
              <a:t>The Procurement Plan approved by the Bank shall specify the extent to which these review procedures shall apply in respect of the different categories of goods, works and non-consulting services.</a:t>
            </a:r>
          </a:p>
          <a:p>
            <a:pPr algn="l"/>
            <a:endParaRPr lang="en-US" dirty="0"/>
          </a:p>
        </p:txBody>
      </p:sp>
      <p:sp>
        <p:nvSpPr>
          <p:cNvPr id="4" name="Slide Number Placeholder 3"/>
          <p:cNvSpPr>
            <a:spLocks noGrp="1"/>
          </p:cNvSpPr>
          <p:nvPr>
            <p:ph type="sldNum" sz="quarter" idx="12"/>
          </p:nvPr>
        </p:nvSpPr>
        <p:spPr/>
        <p:txBody>
          <a:bodyPr/>
          <a:lstStyle/>
          <a:p>
            <a:fld id="{B9D94980-E2E4-44F3-86FA-875E19C832F9}" type="slidenum">
              <a:rPr lang="en-IN" smtClean="0"/>
              <a:pPr/>
              <a:t>11</a:t>
            </a:fld>
            <a:endParaRPr lang="en-IN"/>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936104"/>
          </a:xfrm>
        </p:spPr>
        <p:txBody>
          <a:bodyPr>
            <a:normAutofit fontScale="90000"/>
          </a:bodyPr>
          <a:lstStyle/>
          <a:p>
            <a:r>
              <a:rPr lang="en-US" sz="4000" b="1" dirty="0" smtClean="0">
                <a:solidFill>
                  <a:srgbClr val="009900"/>
                </a:solidFill>
              </a:rPr>
              <a:t/>
            </a:r>
            <a:br>
              <a:rPr lang="en-US" sz="4000" b="1" dirty="0" smtClean="0">
                <a:solidFill>
                  <a:srgbClr val="009900"/>
                </a:solidFill>
              </a:rPr>
            </a:br>
            <a:r>
              <a:rPr lang="en-US" sz="4000" b="1" dirty="0" smtClean="0">
                <a:solidFill>
                  <a:srgbClr val="009900"/>
                </a:solidFill>
              </a:rPr>
              <a:t>MISPROCUREMENT</a:t>
            </a:r>
            <a:r>
              <a:rPr lang="en-IN" b="1" dirty="0" smtClean="0"/>
              <a:t/>
            </a:r>
            <a:br>
              <a:rPr lang="en-IN" b="1" dirty="0" smtClean="0"/>
            </a:br>
            <a:endParaRPr lang="en-IN" dirty="0"/>
          </a:p>
        </p:txBody>
      </p:sp>
      <p:sp>
        <p:nvSpPr>
          <p:cNvPr id="3" name="Subtitle 2"/>
          <p:cNvSpPr>
            <a:spLocks noGrp="1"/>
          </p:cNvSpPr>
          <p:nvPr>
            <p:ph type="subTitle" idx="1"/>
          </p:nvPr>
        </p:nvSpPr>
        <p:spPr>
          <a:xfrm>
            <a:off x="755576" y="1196752"/>
            <a:ext cx="7992888" cy="5328592"/>
          </a:xfrm>
        </p:spPr>
        <p:txBody>
          <a:bodyPr>
            <a:normAutofit fontScale="85000" lnSpcReduction="20000"/>
          </a:bodyPr>
          <a:lstStyle/>
          <a:p>
            <a:pPr algn="just"/>
            <a:r>
              <a:rPr lang="en-US" dirty="0">
                <a:solidFill>
                  <a:schemeClr val="tx1"/>
                </a:solidFill>
              </a:rPr>
              <a:t>Bank does not finance expenditures under a </a:t>
            </a:r>
            <a:r>
              <a:rPr lang="en-US" dirty="0" smtClean="0">
                <a:solidFill>
                  <a:schemeClr val="tx1"/>
                </a:solidFill>
              </a:rPr>
              <a:t>contract </a:t>
            </a:r>
            <a:r>
              <a:rPr lang="en-US" dirty="0">
                <a:solidFill>
                  <a:schemeClr val="tx1"/>
                </a:solidFill>
              </a:rPr>
              <a:t>if </a:t>
            </a:r>
            <a:r>
              <a:rPr lang="en-US" dirty="0" smtClean="0">
                <a:solidFill>
                  <a:schemeClr val="tx1"/>
                </a:solidFill>
              </a:rPr>
              <a:t>it concludes </a:t>
            </a:r>
            <a:r>
              <a:rPr lang="en-US" dirty="0">
                <a:solidFill>
                  <a:schemeClr val="tx1"/>
                </a:solidFill>
              </a:rPr>
              <a:t>that such </a:t>
            </a:r>
            <a:r>
              <a:rPr lang="en-US" dirty="0" smtClean="0">
                <a:solidFill>
                  <a:schemeClr val="tx1"/>
                </a:solidFill>
              </a:rPr>
              <a:t>contract:</a:t>
            </a:r>
          </a:p>
          <a:p>
            <a:pPr algn="just">
              <a:lnSpc>
                <a:spcPct val="70000"/>
              </a:lnSpc>
            </a:pPr>
            <a:endParaRPr lang="en-US" dirty="0" smtClean="0">
              <a:solidFill>
                <a:schemeClr val="tx1"/>
              </a:solidFill>
            </a:endParaRPr>
          </a:p>
          <a:p>
            <a:pPr marL="725488" indent="-725488" algn="just">
              <a:buClr>
                <a:srgbClr val="FF0000"/>
              </a:buClr>
              <a:buFont typeface="Wingdings" pitchFamily="2" charset="2"/>
              <a:buChar char="v"/>
            </a:pPr>
            <a:r>
              <a:rPr lang="en-US" dirty="0">
                <a:solidFill>
                  <a:schemeClr val="tx1"/>
                </a:solidFill>
              </a:rPr>
              <a:t>has not been awarded in accordance with the </a:t>
            </a:r>
            <a:r>
              <a:rPr lang="en-US" dirty="0" smtClean="0">
                <a:solidFill>
                  <a:schemeClr val="tx1"/>
                </a:solidFill>
              </a:rPr>
              <a:t>provisions  </a:t>
            </a:r>
            <a:r>
              <a:rPr lang="en-US" dirty="0">
                <a:solidFill>
                  <a:schemeClr val="tx1"/>
                </a:solidFill>
              </a:rPr>
              <a:t>of the Loan </a:t>
            </a:r>
            <a:r>
              <a:rPr lang="en-US" dirty="0" smtClean="0">
                <a:solidFill>
                  <a:schemeClr val="tx1"/>
                </a:solidFill>
              </a:rPr>
              <a:t>Agreement.</a:t>
            </a:r>
          </a:p>
          <a:p>
            <a:pPr marL="725488" indent="-725488" algn="just">
              <a:buClr>
                <a:srgbClr val="FF0000"/>
              </a:buClr>
              <a:buFont typeface="Wingdings" pitchFamily="2" charset="2"/>
              <a:buChar char="v"/>
            </a:pPr>
            <a:r>
              <a:rPr lang="en-US" dirty="0">
                <a:solidFill>
                  <a:schemeClr val="tx1"/>
                </a:solidFill>
              </a:rPr>
              <a:t>could not be awarded to the bidder otherwise determined successful due to unjustifiable </a:t>
            </a:r>
            <a:r>
              <a:rPr lang="en-US" dirty="0" smtClean="0">
                <a:solidFill>
                  <a:schemeClr val="tx1"/>
                </a:solidFill>
              </a:rPr>
              <a:t>delays.</a:t>
            </a:r>
          </a:p>
          <a:p>
            <a:pPr marL="725488" indent="-725488" algn="just">
              <a:buClr>
                <a:srgbClr val="FF0000"/>
              </a:buClr>
              <a:buFont typeface="Wingdings" pitchFamily="2" charset="2"/>
              <a:buChar char="v"/>
            </a:pPr>
            <a:r>
              <a:rPr lang="en-US" dirty="0">
                <a:solidFill>
                  <a:schemeClr val="tx1"/>
                </a:solidFill>
              </a:rPr>
              <a:t>involves the engagement of a representative of the </a:t>
            </a:r>
            <a:r>
              <a:rPr lang="en-US" dirty="0" smtClean="0">
                <a:solidFill>
                  <a:schemeClr val="tx1"/>
                </a:solidFill>
              </a:rPr>
              <a:t>Borrower in </a:t>
            </a:r>
            <a:r>
              <a:rPr lang="en-US" dirty="0">
                <a:solidFill>
                  <a:schemeClr val="tx1"/>
                </a:solidFill>
              </a:rPr>
              <a:t>fraud and </a:t>
            </a:r>
            <a:r>
              <a:rPr lang="en-US" dirty="0" smtClean="0">
                <a:solidFill>
                  <a:schemeClr val="tx1"/>
                </a:solidFill>
              </a:rPr>
              <a:t>corruption.</a:t>
            </a:r>
          </a:p>
          <a:p>
            <a:pPr algn="just">
              <a:lnSpc>
                <a:spcPct val="70000"/>
              </a:lnSpc>
              <a:buClr>
                <a:srgbClr val="FF0000"/>
              </a:buClr>
            </a:pPr>
            <a:endParaRPr lang="en-US" dirty="0" smtClean="0">
              <a:solidFill>
                <a:schemeClr val="tx1"/>
              </a:solidFill>
            </a:endParaRPr>
          </a:p>
          <a:p>
            <a:pPr algn="just"/>
            <a:r>
              <a:rPr lang="en-US" dirty="0">
                <a:solidFill>
                  <a:schemeClr val="tx1"/>
                </a:solidFill>
              </a:rPr>
              <a:t>In such cases, </a:t>
            </a:r>
            <a:r>
              <a:rPr lang="en-US" dirty="0" smtClean="0">
                <a:solidFill>
                  <a:schemeClr val="tx1"/>
                </a:solidFill>
              </a:rPr>
              <a:t>whether under post or prior review, the </a:t>
            </a:r>
            <a:r>
              <a:rPr lang="en-US" dirty="0">
                <a:solidFill>
                  <a:schemeClr val="tx1"/>
                </a:solidFill>
              </a:rPr>
              <a:t>Bank will declare misprocurement</a:t>
            </a:r>
            <a:r>
              <a:rPr lang="en-US" dirty="0" smtClean="0">
                <a:solidFill>
                  <a:schemeClr val="tx1"/>
                </a:solidFill>
              </a:rPr>
              <a:t>, and </a:t>
            </a:r>
            <a:r>
              <a:rPr lang="en-US" dirty="0">
                <a:solidFill>
                  <a:schemeClr val="tx1"/>
                </a:solidFill>
              </a:rPr>
              <a:t>cancel that portion of the loan allocated to the goods, works or non-consulting services that have been misprocured. </a:t>
            </a:r>
            <a:r>
              <a:rPr lang="en-US" dirty="0" smtClean="0">
                <a:solidFill>
                  <a:schemeClr val="tx1"/>
                </a:solidFill>
              </a:rPr>
              <a:t> </a:t>
            </a:r>
          </a:p>
          <a:p>
            <a:pPr marL="725488" indent="-725488" algn="l">
              <a:buFont typeface="Wingdings" pitchFamily="2" charset="2"/>
              <a:buChar char="v"/>
            </a:pPr>
            <a:endParaRPr lang="en-US" dirty="0" smtClean="0">
              <a:solidFill>
                <a:schemeClr val="tx1"/>
              </a:solidFill>
            </a:endParaRPr>
          </a:p>
          <a:p>
            <a:pPr marL="725488" indent="-725488" algn="l">
              <a:buFont typeface="Wingdings" pitchFamily="2" charset="2"/>
              <a:buChar char="v"/>
            </a:pPr>
            <a:endParaRPr lang="en-US" dirty="0" smtClean="0">
              <a:solidFill>
                <a:schemeClr val="tx1"/>
              </a:solidFill>
            </a:endParaRPr>
          </a:p>
          <a:p>
            <a:pPr marL="725488" indent="-725488" algn="l">
              <a:buFont typeface="Wingdings" pitchFamily="2" charset="2"/>
              <a:buChar char="v"/>
            </a:pPr>
            <a:endParaRPr lang="en-IN" dirty="0"/>
          </a:p>
        </p:txBody>
      </p:sp>
      <p:sp>
        <p:nvSpPr>
          <p:cNvPr id="5" name="Slide Number Placeholder 4"/>
          <p:cNvSpPr>
            <a:spLocks noGrp="1"/>
          </p:cNvSpPr>
          <p:nvPr>
            <p:ph type="sldNum" sz="quarter" idx="12"/>
          </p:nvPr>
        </p:nvSpPr>
        <p:spPr/>
        <p:txBody>
          <a:bodyPr/>
          <a:lstStyle/>
          <a:p>
            <a:fld id="{B9D94980-E2E4-44F3-86FA-875E19C832F9}" type="slidenum">
              <a:rPr lang="en-IN" smtClean="0"/>
              <a:pPr/>
              <a:t>12</a:t>
            </a:fld>
            <a:endParaRPr lang="en-IN"/>
          </a:p>
        </p:txBody>
      </p:sp>
    </p:spTree>
    <p:extLst>
      <p:ext uri="{BB962C8B-B14F-4D97-AF65-F5344CB8AC3E}">
        <p14:creationId xmlns:p14="http://schemas.microsoft.com/office/powerpoint/2010/main" val="35545853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7"/>
            <a:ext cx="7772400" cy="648071"/>
          </a:xfrm>
        </p:spPr>
        <p:txBody>
          <a:bodyPr>
            <a:normAutofit fontScale="90000"/>
          </a:bodyPr>
          <a:lstStyle/>
          <a:p>
            <a:r>
              <a:rPr lang="en-US" b="1" dirty="0" smtClean="0">
                <a:solidFill>
                  <a:srgbClr val="009900"/>
                </a:solidFill>
              </a:rPr>
              <a:t>REFERENCE TO BANK </a:t>
            </a:r>
            <a:endParaRPr lang="en-US" dirty="0"/>
          </a:p>
        </p:txBody>
      </p:sp>
      <p:sp>
        <p:nvSpPr>
          <p:cNvPr id="3" name="Subtitle 2"/>
          <p:cNvSpPr>
            <a:spLocks noGrp="1"/>
          </p:cNvSpPr>
          <p:nvPr>
            <p:ph type="subTitle" idx="1"/>
          </p:nvPr>
        </p:nvSpPr>
        <p:spPr>
          <a:xfrm>
            <a:off x="467544" y="1052736"/>
            <a:ext cx="8352928" cy="5400600"/>
          </a:xfrm>
        </p:spPr>
        <p:txBody>
          <a:bodyPr>
            <a:noAutofit/>
          </a:bodyPr>
          <a:lstStyle/>
          <a:p>
            <a:pPr algn="just">
              <a:lnSpc>
                <a:spcPct val="90000"/>
              </a:lnSpc>
            </a:pPr>
            <a:r>
              <a:rPr lang="en-US" sz="2000" dirty="0" smtClean="0">
                <a:solidFill>
                  <a:schemeClr val="tx1"/>
                </a:solidFill>
              </a:rPr>
              <a:t>Guidelines specify the text to be used, when referring to the Bank, in the procurement documents. This text is as under:</a:t>
            </a:r>
          </a:p>
          <a:p>
            <a:pPr algn="just">
              <a:lnSpc>
                <a:spcPct val="90000"/>
              </a:lnSpc>
            </a:pPr>
            <a:r>
              <a:rPr lang="en-US" sz="2000" dirty="0" smtClean="0">
                <a:solidFill>
                  <a:schemeClr val="tx1"/>
                </a:solidFill>
              </a:rPr>
              <a:t>“(name of Borrower) has received (or in appropriate cases ‘has applied for’) a [</a:t>
            </a:r>
            <a:r>
              <a:rPr lang="en-US" sz="2000" dirty="0" smtClean="0">
                <a:solidFill>
                  <a:srgbClr val="FF0000"/>
                </a:solidFill>
              </a:rPr>
              <a:t>loan</a:t>
            </a:r>
            <a:r>
              <a:rPr lang="en-US" sz="2000" dirty="0" smtClean="0">
                <a:solidFill>
                  <a:schemeClr val="tx1"/>
                </a:solidFill>
              </a:rPr>
              <a:t>] from the [</a:t>
            </a:r>
            <a:r>
              <a:rPr lang="en-US" sz="2000" dirty="0" smtClean="0">
                <a:solidFill>
                  <a:srgbClr val="FF0000"/>
                </a:solidFill>
              </a:rPr>
              <a:t>International Bank for Reconstruction and Development</a:t>
            </a:r>
            <a:r>
              <a:rPr lang="en-US" sz="2000" dirty="0" smtClean="0">
                <a:solidFill>
                  <a:schemeClr val="tx1"/>
                </a:solidFill>
              </a:rPr>
              <a:t>] (the “Bank”) in an amount equivalent to USD___, toward the cost of (name of project), and intends to apply a portion of the proceeds of this [</a:t>
            </a:r>
            <a:r>
              <a:rPr lang="en-US" sz="2000" dirty="0" smtClean="0">
                <a:solidFill>
                  <a:srgbClr val="FF0000"/>
                </a:solidFill>
              </a:rPr>
              <a:t>loan</a:t>
            </a:r>
            <a:r>
              <a:rPr lang="en-US" sz="2000" dirty="0" smtClean="0">
                <a:solidFill>
                  <a:schemeClr val="tx1"/>
                </a:solidFill>
              </a:rPr>
              <a:t>] to eligible payments under this contract. Payment by the Bank will be made only at the request of (name of Borrower or designate) and upon approval by the Bank, and will be subject, in all respects, to the terms and conditions of the [</a:t>
            </a:r>
            <a:r>
              <a:rPr lang="en-US" sz="2000" dirty="0" smtClean="0">
                <a:solidFill>
                  <a:srgbClr val="FF0000"/>
                </a:solidFill>
              </a:rPr>
              <a:t>Loan</a:t>
            </a:r>
            <a:r>
              <a:rPr lang="en-US" sz="2000" dirty="0" smtClean="0">
                <a:solidFill>
                  <a:schemeClr val="tx1"/>
                </a:solidFill>
              </a:rPr>
              <a:t>] Agreement. The [</a:t>
            </a:r>
            <a:r>
              <a:rPr lang="en-US" sz="2000" dirty="0" smtClean="0">
                <a:solidFill>
                  <a:srgbClr val="FF0000"/>
                </a:solidFill>
              </a:rPr>
              <a:t>Loan</a:t>
            </a:r>
            <a:r>
              <a:rPr lang="en-US" sz="2000" dirty="0" smtClean="0">
                <a:solidFill>
                  <a:schemeClr val="tx1"/>
                </a:solidFill>
              </a:rPr>
              <a:t>] Agreement prohibits a withdrawal from the [</a:t>
            </a:r>
            <a:r>
              <a:rPr lang="en-US" sz="2000" dirty="0" smtClean="0">
                <a:solidFill>
                  <a:srgbClr val="FF0000"/>
                </a:solidFill>
              </a:rPr>
              <a:t>Loan</a:t>
            </a:r>
            <a:r>
              <a:rPr lang="en-US" sz="2000" dirty="0" smtClean="0">
                <a:solidFill>
                  <a:schemeClr val="tx1"/>
                </a:solidFill>
              </a:rPr>
              <a:t>] Account for the purpose of any payment to persons or entities, or for any import of goods, if such payment or import, to the knowledge of the Bank, is prohibited by a decision of the United Nations Security Council taken under Chapter VII of the Charter of the United Nations. No party other than (name of Borrower) shall derive any rights from the [</a:t>
            </a:r>
            <a:r>
              <a:rPr lang="en-US" sz="2000" dirty="0" smtClean="0">
                <a:solidFill>
                  <a:srgbClr val="FF0000"/>
                </a:solidFill>
              </a:rPr>
              <a:t>Loan Agreement</a:t>
            </a:r>
            <a:r>
              <a:rPr lang="en-US" sz="2000" dirty="0" smtClean="0">
                <a:solidFill>
                  <a:schemeClr val="tx1"/>
                </a:solidFill>
              </a:rPr>
              <a:t>] or have any claim to the proceeds of the [</a:t>
            </a:r>
            <a:r>
              <a:rPr lang="en-US" sz="2000" dirty="0" smtClean="0">
                <a:solidFill>
                  <a:srgbClr val="FF0000"/>
                </a:solidFill>
              </a:rPr>
              <a:t>loan</a:t>
            </a:r>
            <a:r>
              <a:rPr lang="en-US" sz="2000" dirty="0" smtClean="0">
                <a:solidFill>
                  <a:schemeClr val="tx1"/>
                </a:solidFill>
              </a:rPr>
              <a:t>].”</a:t>
            </a:r>
          </a:p>
          <a:p>
            <a:pPr algn="just">
              <a:lnSpc>
                <a:spcPct val="90000"/>
              </a:lnSpc>
            </a:pPr>
            <a:r>
              <a:rPr lang="en-US" sz="2000" dirty="0" smtClean="0">
                <a:solidFill>
                  <a:srgbClr val="FF0000"/>
                </a:solidFill>
              </a:rPr>
              <a:t>The terms in the square parentheses may be substituted by “credit,” “International Development Association,” and “Credit Agreement,” as appropriate.</a:t>
            </a:r>
          </a:p>
          <a:p>
            <a:pPr algn="just"/>
            <a:endParaRPr lang="en-US" sz="2000" dirty="0" smtClean="0"/>
          </a:p>
          <a:p>
            <a:pPr algn="just"/>
            <a:endParaRPr lang="en-US" sz="2000" dirty="0"/>
          </a:p>
        </p:txBody>
      </p:sp>
      <p:sp>
        <p:nvSpPr>
          <p:cNvPr id="4" name="Slide Number Placeholder 3"/>
          <p:cNvSpPr>
            <a:spLocks noGrp="1"/>
          </p:cNvSpPr>
          <p:nvPr>
            <p:ph type="sldNum" sz="quarter" idx="12"/>
          </p:nvPr>
        </p:nvSpPr>
        <p:spPr/>
        <p:txBody>
          <a:bodyPr/>
          <a:lstStyle/>
          <a:p>
            <a:fld id="{B9D94980-E2E4-44F3-86FA-875E19C832F9}" type="slidenum">
              <a:rPr lang="en-IN" smtClean="0"/>
              <a:pPr/>
              <a:t>13</a:t>
            </a:fld>
            <a:endParaRPr lang="en-IN"/>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404665"/>
            <a:ext cx="7990656" cy="504055"/>
          </a:xfrm>
        </p:spPr>
        <p:txBody>
          <a:bodyPr>
            <a:noAutofit/>
          </a:bodyPr>
          <a:lstStyle/>
          <a:p>
            <a:r>
              <a:rPr lang="en-US" sz="3600" b="1" dirty="0">
                <a:solidFill>
                  <a:srgbClr val="009900"/>
                </a:solidFill>
              </a:rPr>
              <a:t>FRAUD &amp; </a:t>
            </a:r>
            <a:r>
              <a:rPr lang="en-US" sz="3600" b="1" dirty="0" smtClean="0">
                <a:solidFill>
                  <a:srgbClr val="009900"/>
                </a:solidFill>
              </a:rPr>
              <a:t>CORRUPTION </a:t>
            </a:r>
            <a:r>
              <a:rPr lang="en-US" sz="3600" b="1" dirty="0" smtClean="0">
                <a:solidFill>
                  <a:srgbClr val="FF0000"/>
                </a:solidFill>
              </a:rPr>
              <a:t>Link </a:t>
            </a:r>
            <a:r>
              <a:rPr lang="en-US" sz="3600" b="1" dirty="0" smtClean="0">
                <a:solidFill>
                  <a:srgbClr val="FF0000"/>
                </a:solidFill>
                <a:sym typeface="Wingdings" pitchFamily="2" charset="2"/>
              </a:rPr>
              <a:t> </a:t>
            </a:r>
            <a:r>
              <a:rPr lang="en-US" sz="3600" b="1" dirty="0" smtClean="0">
                <a:solidFill>
                  <a:srgbClr val="009900"/>
                </a:solidFill>
                <a:sym typeface="Wingdings" pitchFamily="2" charset="2"/>
                <a:hlinkClick r:id="rId3" action="ppaction://hlinkfile"/>
              </a:rPr>
              <a:t>Para 1.16</a:t>
            </a:r>
            <a:endParaRPr lang="en-IN" sz="3600" b="1" dirty="0">
              <a:solidFill>
                <a:srgbClr val="009900"/>
              </a:solidFill>
            </a:endParaRPr>
          </a:p>
        </p:txBody>
      </p:sp>
      <p:sp>
        <p:nvSpPr>
          <p:cNvPr id="3" name="Subtitle 2"/>
          <p:cNvSpPr>
            <a:spLocks noGrp="1"/>
          </p:cNvSpPr>
          <p:nvPr>
            <p:ph type="subTitle" idx="1"/>
          </p:nvPr>
        </p:nvSpPr>
        <p:spPr>
          <a:xfrm>
            <a:off x="323528" y="1052736"/>
            <a:ext cx="8568952" cy="5688632"/>
          </a:xfrm>
        </p:spPr>
        <p:txBody>
          <a:bodyPr>
            <a:noAutofit/>
          </a:bodyPr>
          <a:lstStyle/>
          <a:p>
            <a:pPr algn="just">
              <a:lnSpc>
                <a:spcPct val="80000"/>
              </a:lnSpc>
            </a:pPr>
            <a:r>
              <a:rPr lang="en-US" sz="2000" dirty="0">
                <a:solidFill>
                  <a:schemeClr val="tx1"/>
                </a:solidFill>
              </a:rPr>
              <a:t>It is the Bank’s policy to require that </a:t>
            </a:r>
            <a:r>
              <a:rPr lang="en-US" sz="2000" dirty="0" smtClean="0">
                <a:solidFill>
                  <a:schemeClr val="tx1"/>
                </a:solidFill>
              </a:rPr>
              <a:t>Borrowers, </a:t>
            </a:r>
            <a:r>
              <a:rPr lang="en-US" sz="2000" dirty="0">
                <a:solidFill>
                  <a:schemeClr val="tx1"/>
                </a:solidFill>
              </a:rPr>
              <a:t>bidders, suppliers, </a:t>
            </a:r>
            <a:r>
              <a:rPr lang="en-US" sz="2000" dirty="0" smtClean="0">
                <a:solidFill>
                  <a:schemeClr val="tx1"/>
                </a:solidFill>
              </a:rPr>
              <a:t>contractors, </a:t>
            </a:r>
            <a:r>
              <a:rPr lang="en-US" sz="2000" dirty="0">
                <a:solidFill>
                  <a:schemeClr val="tx1"/>
                </a:solidFill>
              </a:rPr>
              <a:t>sub-contractors, </a:t>
            </a:r>
            <a:r>
              <a:rPr lang="en-US" sz="2000" dirty="0" smtClean="0">
                <a:solidFill>
                  <a:schemeClr val="tx1"/>
                </a:solidFill>
              </a:rPr>
              <a:t>service </a:t>
            </a:r>
            <a:r>
              <a:rPr lang="en-US" sz="2000" dirty="0">
                <a:solidFill>
                  <a:schemeClr val="tx1"/>
                </a:solidFill>
              </a:rPr>
              <a:t>providers or suppliers, </a:t>
            </a:r>
            <a:r>
              <a:rPr lang="en-US" sz="2000" dirty="0" smtClean="0">
                <a:solidFill>
                  <a:schemeClr val="tx1"/>
                </a:solidFill>
              </a:rPr>
              <a:t>etc. </a:t>
            </a:r>
            <a:r>
              <a:rPr lang="en-US" sz="2000" dirty="0">
                <a:solidFill>
                  <a:schemeClr val="tx1"/>
                </a:solidFill>
              </a:rPr>
              <a:t>observe the highest standard of ethics during the procurement and execution of Bank-financed </a:t>
            </a:r>
            <a:r>
              <a:rPr lang="en-US" sz="2000" dirty="0" smtClean="0">
                <a:solidFill>
                  <a:schemeClr val="tx1"/>
                </a:solidFill>
              </a:rPr>
              <a:t>contracts.</a:t>
            </a:r>
          </a:p>
          <a:p>
            <a:pPr algn="just">
              <a:lnSpc>
                <a:spcPct val="80000"/>
              </a:lnSpc>
            </a:pPr>
            <a:r>
              <a:rPr lang="en-US" sz="2000" dirty="0" smtClean="0">
                <a:solidFill>
                  <a:schemeClr val="tx1"/>
                </a:solidFill>
              </a:rPr>
              <a:t>In </a:t>
            </a:r>
            <a:r>
              <a:rPr lang="en-US" sz="2000" dirty="0">
                <a:solidFill>
                  <a:schemeClr val="tx1"/>
                </a:solidFill>
              </a:rPr>
              <a:t>pursuance of this policy, the </a:t>
            </a:r>
            <a:r>
              <a:rPr lang="en-US" sz="2000" dirty="0" smtClean="0">
                <a:solidFill>
                  <a:schemeClr val="tx1"/>
                </a:solidFill>
              </a:rPr>
              <a:t>Bank defines the terms, corrupt practice, fraudulent practice, collusive practice, coercive practice, and obstructive practice.</a:t>
            </a:r>
          </a:p>
          <a:p>
            <a:pPr algn="just">
              <a:lnSpc>
                <a:spcPct val="80000"/>
              </a:lnSpc>
            </a:pPr>
            <a:r>
              <a:rPr lang="en-US" sz="2000" dirty="0" smtClean="0">
                <a:solidFill>
                  <a:schemeClr val="tx1"/>
                </a:solidFill>
              </a:rPr>
              <a:t>The Guidelines provide that the Bank will:</a:t>
            </a:r>
          </a:p>
          <a:p>
            <a:pPr lvl="1" indent="-457200" algn="just">
              <a:lnSpc>
                <a:spcPct val="80000"/>
              </a:lnSpc>
              <a:buClr>
                <a:srgbClr val="FF0000"/>
              </a:buClr>
              <a:buFont typeface="Wingdings" pitchFamily="2" charset="2"/>
              <a:buChar char="v"/>
            </a:pPr>
            <a:r>
              <a:rPr lang="en-US" sz="2000" dirty="0" smtClean="0">
                <a:solidFill>
                  <a:schemeClr val="tx1"/>
                </a:solidFill>
              </a:rPr>
              <a:t>reject a proposal for award if it determines that the bidder recommended for award has, directly or indirectly, engaged in corrupt, fraudulent, collusive, coercive or obstructive practice;</a:t>
            </a:r>
          </a:p>
          <a:p>
            <a:pPr lvl="1" indent="-457200" algn="just">
              <a:lnSpc>
                <a:spcPct val="80000"/>
              </a:lnSpc>
              <a:buClr>
                <a:srgbClr val="FF0000"/>
              </a:buClr>
              <a:buFont typeface="Wingdings" pitchFamily="2" charset="2"/>
              <a:buChar char="v"/>
            </a:pPr>
            <a:r>
              <a:rPr lang="en-US" sz="2000" dirty="0" smtClean="0">
                <a:solidFill>
                  <a:schemeClr val="tx1"/>
                </a:solidFill>
              </a:rPr>
              <a:t>declare </a:t>
            </a:r>
            <a:r>
              <a:rPr lang="en-US" sz="2000" dirty="0" err="1" smtClean="0">
                <a:solidFill>
                  <a:schemeClr val="tx1"/>
                </a:solidFill>
              </a:rPr>
              <a:t>misprocurement</a:t>
            </a:r>
            <a:r>
              <a:rPr lang="en-US" sz="2000" dirty="0" smtClean="0">
                <a:solidFill>
                  <a:schemeClr val="tx1"/>
                </a:solidFill>
              </a:rPr>
              <a:t> and cancel the portion of the loan allocated to a contract if it determines at any time that representatives of the Borrower engaged in corrupt, fraudulent, collusive, coercive or obstructive practices; </a:t>
            </a:r>
          </a:p>
          <a:p>
            <a:pPr lvl="1" indent="-457200" algn="just">
              <a:lnSpc>
                <a:spcPct val="80000"/>
              </a:lnSpc>
              <a:buClr>
                <a:srgbClr val="FF0000"/>
              </a:buClr>
              <a:buFont typeface="Wingdings" pitchFamily="2" charset="2"/>
              <a:buChar char="v"/>
            </a:pPr>
            <a:r>
              <a:rPr lang="en-US" sz="2000" dirty="0" smtClean="0">
                <a:solidFill>
                  <a:schemeClr val="tx1"/>
                </a:solidFill>
              </a:rPr>
              <a:t>sanction a firm or individual in accordance with prevailing Bank’s sanctions procedures, including by publicly declaring such firm or individual ineligible, either indefinitely or for a stated period of time: (</a:t>
            </a:r>
            <a:r>
              <a:rPr lang="en-US" sz="2000" dirty="0" err="1" smtClean="0">
                <a:solidFill>
                  <a:schemeClr val="tx1"/>
                </a:solidFill>
              </a:rPr>
              <a:t>i</a:t>
            </a:r>
            <a:r>
              <a:rPr lang="en-US" sz="2000" dirty="0" smtClean="0">
                <a:solidFill>
                  <a:schemeClr val="tx1"/>
                </a:solidFill>
              </a:rPr>
              <a:t>) to be awarded a Bank-financed contract and (ii) to be a nominated sub-contractor, consultant etc. of an otherwise eligible firm being awarded a Bank-financed contract;  </a:t>
            </a:r>
          </a:p>
          <a:p>
            <a:pPr lvl="1" indent="-457200" algn="just">
              <a:lnSpc>
                <a:spcPct val="80000"/>
              </a:lnSpc>
              <a:buClr>
                <a:srgbClr val="FF0000"/>
              </a:buClr>
              <a:buFont typeface="Wingdings" pitchFamily="2" charset="2"/>
              <a:buChar char="v"/>
            </a:pPr>
            <a:r>
              <a:rPr lang="en-US" sz="2000" dirty="0" smtClean="0">
                <a:solidFill>
                  <a:schemeClr val="tx1"/>
                </a:solidFill>
              </a:rPr>
              <a:t>require </a:t>
            </a:r>
            <a:r>
              <a:rPr lang="en-US" sz="2000" dirty="0">
                <a:solidFill>
                  <a:schemeClr val="tx1"/>
                </a:solidFill>
              </a:rPr>
              <a:t>that a clause be included in bidding documents and in contracts financed by a Bank loan, requiring bidders, suppliers and </a:t>
            </a:r>
            <a:r>
              <a:rPr lang="en-US" sz="2000" dirty="0" smtClean="0">
                <a:solidFill>
                  <a:schemeClr val="tx1"/>
                </a:solidFill>
              </a:rPr>
              <a:t>contractors etc. to </a:t>
            </a:r>
            <a:r>
              <a:rPr lang="en-US" sz="2000" dirty="0">
                <a:solidFill>
                  <a:schemeClr val="tx1"/>
                </a:solidFill>
              </a:rPr>
              <a:t>permit the Bank to inspect all </a:t>
            </a:r>
            <a:r>
              <a:rPr lang="en-US" sz="2000" dirty="0" smtClean="0">
                <a:solidFill>
                  <a:schemeClr val="tx1"/>
                </a:solidFill>
              </a:rPr>
              <a:t>accounts.</a:t>
            </a:r>
            <a:endParaRPr lang="en-IN" sz="2000" dirty="0">
              <a:solidFill>
                <a:schemeClr val="tx1"/>
              </a:solidFill>
            </a:endParaRPr>
          </a:p>
          <a:p>
            <a:pPr algn="l">
              <a:lnSpc>
                <a:spcPct val="80000"/>
              </a:lnSpc>
            </a:pPr>
            <a:endParaRPr lang="en-IN" sz="2000" dirty="0">
              <a:solidFill>
                <a:schemeClr val="tx1"/>
              </a:solidFill>
            </a:endParaRPr>
          </a:p>
          <a:p>
            <a:pPr algn="just">
              <a:lnSpc>
                <a:spcPct val="80000"/>
              </a:lnSpc>
            </a:pPr>
            <a:endParaRPr lang="en-US" sz="2000" dirty="0" smtClean="0"/>
          </a:p>
          <a:p>
            <a:pPr algn="just">
              <a:lnSpc>
                <a:spcPct val="80000"/>
              </a:lnSpc>
            </a:pPr>
            <a:endParaRPr lang="en-US" sz="2000" dirty="0" smtClean="0">
              <a:solidFill>
                <a:schemeClr val="tx1"/>
              </a:solidFill>
            </a:endParaRPr>
          </a:p>
          <a:p>
            <a:pPr algn="just">
              <a:lnSpc>
                <a:spcPct val="80000"/>
              </a:lnSpc>
            </a:pPr>
            <a:endParaRPr lang="en-IN" sz="2000" dirty="0">
              <a:solidFill>
                <a:schemeClr val="tx1"/>
              </a:solidFill>
            </a:endParaRPr>
          </a:p>
        </p:txBody>
      </p:sp>
      <p:sp>
        <p:nvSpPr>
          <p:cNvPr id="5" name="Slide Number Placeholder 4"/>
          <p:cNvSpPr>
            <a:spLocks noGrp="1"/>
          </p:cNvSpPr>
          <p:nvPr>
            <p:ph type="sldNum" sz="quarter" idx="12"/>
          </p:nvPr>
        </p:nvSpPr>
        <p:spPr/>
        <p:txBody>
          <a:bodyPr/>
          <a:lstStyle/>
          <a:p>
            <a:fld id="{B9D94980-E2E4-44F3-86FA-875E19C832F9}" type="slidenum">
              <a:rPr lang="en-IN" smtClean="0"/>
              <a:pPr/>
              <a:t>14</a:t>
            </a:fld>
            <a:endParaRPr lang="en-IN"/>
          </a:p>
        </p:txBody>
      </p:sp>
    </p:spTree>
    <p:extLst>
      <p:ext uri="{BB962C8B-B14F-4D97-AF65-F5344CB8AC3E}">
        <p14:creationId xmlns:p14="http://schemas.microsoft.com/office/powerpoint/2010/main" val="2114919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88641"/>
            <a:ext cx="7772400" cy="648071"/>
          </a:xfrm>
        </p:spPr>
        <p:txBody>
          <a:bodyPr>
            <a:noAutofit/>
          </a:bodyPr>
          <a:lstStyle/>
          <a:p>
            <a:r>
              <a:rPr lang="en-US" sz="3600" b="1" dirty="0" smtClean="0">
                <a:solidFill>
                  <a:srgbClr val="008000"/>
                </a:solidFill>
              </a:rPr>
              <a:t/>
            </a:r>
            <a:br>
              <a:rPr lang="en-US" sz="3600" b="1" dirty="0" smtClean="0">
                <a:solidFill>
                  <a:srgbClr val="008000"/>
                </a:solidFill>
              </a:rPr>
            </a:br>
            <a:r>
              <a:rPr lang="en-US" sz="3600" b="1" dirty="0" smtClean="0">
                <a:solidFill>
                  <a:srgbClr val="008000"/>
                </a:solidFill>
              </a:rPr>
              <a:t>PROCUREMENT </a:t>
            </a:r>
            <a:r>
              <a:rPr lang="en-US" sz="3600" b="1" dirty="0">
                <a:solidFill>
                  <a:srgbClr val="008000"/>
                </a:solidFill>
              </a:rPr>
              <a:t>PLAN</a:t>
            </a:r>
            <a:r>
              <a:rPr lang="en-IN" sz="3600" b="1" dirty="0" smtClean="0">
                <a:solidFill>
                  <a:srgbClr val="FF0000"/>
                </a:solidFill>
              </a:rPr>
              <a:t/>
            </a:r>
            <a:br>
              <a:rPr lang="en-IN" sz="3600" b="1" dirty="0" smtClean="0">
                <a:solidFill>
                  <a:srgbClr val="FF0000"/>
                </a:solidFill>
              </a:rPr>
            </a:br>
            <a:endParaRPr lang="en-IN" sz="3600" dirty="0"/>
          </a:p>
        </p:txBody>
      </p:sp>
      <p:sp>
        <p:nvSpPr>
          <p:cNvPr id="3" name="Subtitle 2"/>
          <p:cNvSpPr>
            <a:spLocks noGrp="1"/>
          </p:cNvSpPr>
          <p:nvPr>
            <p:ph type="subTitle" idx="1"/>
          </p:nvPr>
        </p:nvSpPr>
        <p:spPr>
          <a:xfrm>
            <a:off x="395536" y="908720"/>
            <a:ext cx="8352928" cy="5616624"/>
          </a:xfrm>
        </p:spPr>
        <p:txBody>
          <a:bodyPr>
            <a:noAutofit/>
          </a:bodyPr>
          <a:lstStyle/>
          <a:p>
            <a:pPr algn="just">
              <a:lnSpc>
                <a:spcPct val="90000"/>
              </a:lnSpc>
              <a:spcBef>
                <a:spcPts val="300"/>
              </a:spcBef>
            </a:pPr>
            <a:r>
              <a:rPr lang="en-US" sz="2200" dirty="0" smtClean="0">
                <a:solidFill>
                  <a:schemeClr val="tx1"/>
                </a:solidFill>
              </a:rPr>
              <a:t>Para 1.18 of the Bank’s Procurement Guidelines and Para 1.25 of the Consultant Guidelines provide as under:</a:t>
            </a:r>
          </a:p>
          <a:p>
            <a:pPr marL="725488" indent="-725488" algn="just">
              <a:lnSpc>
                <a:spcPct val="90000"/>
              </a:lnSpc>
              <a:spcBef>
                <a:spcPts val="300"/>
              </a:spcBef>
              <a:buClr>
                <a:srgbClr val="FF0000"/>
              </a:buClr>
              <a:buFont typeface="Wingdings" pitchFamily="2" charset="2"/>
              <a:buChar char="v"/>
            </a:pPr>
            <a:r>
              <a:rPr lang="en-US" sz="2200" dirty="0">
                <a:solidFill>
                  <a:schemeClr val="tx1"/>
                </a:solidFill>
              </a:rPr>
              <a:t>The Borrower shall </a:t>
            </a:r>
            <a:r>
              <a:rPr lang="en-US" sz="2200" dirty="0" smtClean="0">
                <a:solidFill>
                  <a:schemeClr val="tx1"/>
                </a:solidFill>
              </a:rPr>
              <a:t>prepare </a:t>
            </a:r>
          </a:p>
          <a:p>
            <a:pPr marL="1071563" indent="-346075" algn="just">
              <a:lnSpc>
                <a:spcPct val="90000"/>
              </a:lnSpc>
              <a:spcBef>
                <a:spcPts val="300"/>
              </a:spcBef>
              <a:buClr>
                <a:srgbClr val="FF0000"/>
              </a:buClr>
              <a:buFont typeface="+mj-lt"/>
              <a:buAutoNum type="alphaLcPeriod"/>
            </a:pPr>
            <a:r>
              <a:rPr lang="en-US" sz="2200" dirty="0" smtClean="0">
                <a:solidFill>
                  <a:schemeClr val="tx1"/>
                </a:solidFill>
              </a:rPr>
              <a:t>Preliminary Procurement Plan for the entire scope of the Project; and</a:t>
            </a:r>
          </a:p>
          <a:p>
            <a:pPr marL="1071563" indent="-346075" algn="just">
              <a:lnSpc>
                <a:spcPct val="90000"/>
              </a:lnSpc>
              <a:spcBef>
                <a:spcPts val="300"/>
              </a:spcBef>
              <a:buClr>
                <a:srgbClr val="FF0000"/>
              </a:buClr>
              <a:buFont typeface="+mj-lt"/>
              <a:buAutoNum type="alphaLcPeriod"/>
            </a:pPr>
            <a:r>
              <a:rPr lang="en-US" sz="2200" dirty="0" smtClean="0">
                <a:solidFill>
                  <a:schemeClr val="tx1"/>
                </a:solidFill>
              </a:rPr>
              <a:t>Detailed and comprehensive procurement plan including all contracts for which procurement action/selection of consultants is to take place in the first 18 months. </a:t>
            </a:r>
          </a:p>
          <a:p>
            <a:pPr marL="725488" algn="just">
              <a:lnSpc>
                <a:spcPct val="90000"/>
              </a:lnSpc>
              <a:spcBef>
                <a:spcPts val="300"/>
              </a:spcBef>
              <a:buClr>
                <a:srgbClr val="FF0000"/>
              </a:buClr>
            </a:pPr>
            <a:r>
              <a:rPr lang="en-US" sz="2200" dirty="0" smtClean="0">
                <a:solidFill>
                  <a:schemeClr val="tx1"/>
                </a:solidFill>
              </a:rPr>
              <a:t>An agreement with the Bank shall be reached at the latest during loan negotiations.</a:t>
            </a:r>
          </a:p>
          <a:p>
            <a:pPr marL="725488" indent="-725488" algn="just">
              <a:lnSpc>
                <a:spcPct val="90000"/>
              </a:lnSpc>
              <a:spcBef>
                <a:spcPts val="300"/>
              </a:spcBef>
              <a:buClr>
                <a:srgbClr val="FF0000"/>
              </a:buClr>
              <a:buFont typeface="Wingdings" pitchFamily="2" charset="2"/>
              <a:buChar char="v"/>
            </a:pPr>
            <a:r>
              <a:rPr lang="en-US" sz="2200" dirty="0" smtClean="0">
                <a:solidFill>
                  <a:schemeClr val="tx1"/>
                </a:solidFill>
              </a:rPr>
              <a:t>The Borrower shall update procurement plans throughout the duration of the project at least annually.</a:t>
            </a:r>
          </a:p>
          <a:p>
            <a:pPr marL="725488" indent="-725488" algn="just">
              <a:lnSpc>
                <a:spcPct val="90000"/>
              </a:lnSpc>
              <a:spcBef>
                <a:spcPts val="300"/>
              </a:spcBef>
              <a:buClr>
                <a:srgbClr val="FF0000"/>
              </a:buClr>
              <a:buFont typeface="Wingdings" pitchFamily="2" charset="2"/>
              <a:buChar char="v"/>
            </a:pPr>
            <a:r>
              <a:rPr lang="en-US" sz="2200" dirty="0" smtClean="0">
                <a:solidFill>
                  <a:schemeClr val="tx1"/>
                </a:solidFill>
              </a:rPr>
              <a:t>All procurement plans, their updates or modifications shall be subject to Bank’s prior review. </a:t>
            </a:r>
          </a:p>
          <a:p>
            <a:pPr marL="725488" indent="-725488" algn="just">
              <a:lnSpc>
                <a:spcPct val="90000"/>
              </a:lnSpc>
              <a:spcBef>
                <a:spcPts val="300"/>
              </a:spcBef>
              <a:buClr>
                <a:srgbClr val="FF0000"/>
              </a:buClr>
              <a:buFont typeface="Wingdings" pitchFamily="2" charset="2"/>
              <a:buChar char="v"/>
            </a:pPr>
            <a:r>
              <a:rPr lang="en-US" sz="2200" dirty="0">
                <a:solidFill>
                  <a:schemeClr val="tx1"/>
                </a:solidFill>
              </a:rPr>
              <a:t>After loan negotiations, the Bank will publish on its external website the agreed initial procurement plan and all subsequent updates after a no objection has been provided.</a:t>
            </a:r>
            <a:endParaRPr lang="en-IN" sz="2200" dirty="0">
              <a:solidFill>
                <a:schemeClr val="tx1"/>
              </a:solidFill>
            </a:endParaRPr>
          </a:p>
          <a:p>
            <a:pPr algn="l"/>
            <a:endParaRPr lang="en-IN" sz="2000" dirty="0"/>
          </a:p>
        </p:txBody>
      </p:sp>
      <p:sp>
        <p:nvSpPr>
          <p:cNvPr id="4" name="Slide Number Placeholder 3"/>
          <p:cNvSpPr>
            <a:spLocks noGrp="1"/>
          </p:cNvSpPr>
          <p:nvPr>
            <p:ph type="sldNum" sz="quarter" idx="12"/>
          </p:nvPr>
        </p:nvSpPr>
        <p:spPr/>
        <p:txBody>
          <a:bodyPr/>
          <a:lstStyle/>
          <a:p>
            <a:fld id="{B0110010-DC4D-4E2F-8DB6-4C2F606C1943}" type="slidenum">
              <a:rPr lang="en-IN" smtClean="0"/>
              <a:t>15</a:t>
            </a:fld>
            <a:endParaRPr lang="en-IN"/>
          </a:p>
        </p:txBody>
      </p:sp>
    </p:spTree>
    <p:extLst>
      <p:ext uri="{BB962C8B-B14F-4D97-AF65-F5344CB8AC3E}">
        <p14:creationId xmlns:p14="http://schemas.microsoft.com/office/powerpoint/2010/main" val="479901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3" name="Rectangle 3"/>
          <p:cNvSpPr>
            <a:spLocks noChangeArrowheads="1"/>
          </p:cNvSpPr>
          <p:nvPr/>
        </p:nvSpPr>
        <p:spPr bwMode="auto">
          <a:xfrm>
            <a:off x="1471246" y="1790700"/>
            <a:ext cx="2668706" cy="4343400"/>
          </a:xfrm>
          <a:prstGeom prst="rect">
            <a:avLst/>
          </a:prstGeom>
          <a:solidFill>
            <a:srgbClr val="FF5050"/>
          </a:solidFill>
          <a:ln w="12700">
            <a:noFill/>
            <a:miter lim="800000"/>
            <a:headEnd/>
            <a:tailEnd/>
          </a:ln>
          <a:effectLst>
            <a:outerShdw dist="35921" dir="2700000" algn="ctr" rotWithShape="0">
              <a:schemeClr val="bg2"/>
            </a:outerShdw>
          </a:effectLst>
        </p:spPr>
        <p:txBody>
          <a:bodyPr wrap="none" anchor="ctr"/>
          <a:lstStyle/>
          <a:p>
            <a:pPr>
              <a:defRPr/>
            </a:pPr>
            <a:endParaRPr lang="en-US"/>
          </a:p>
        </p:txBody>
      </p:sp>
      <p:sp>
        <p:nvSpPr>
          <p:cNvPr id="296964" name="Rectangle 4"/>
          <p:cNvSpPr>
            <a:spLocks noGrp="1" noChangeArrowheads="1"/>
          </p:cNvSpPr>
          <p:nvPr>
            <p:ph type="title"/>
          </p:nvPr>
        </p:nvSpPr>
        <p:spPr>
          <a:xfrm>
            <a:off x="685800" y="260648"/>
            <a:ext cx="7772400" cy="1265314"/>
          </a:xfrm>
        </p:spPr>
        <p:txBody>
          <a:bodyPr>
            <a:normAutofit fontScale="90000"/>
          </a:bodyPr>
          <a:lstStyle/>
          <a:p>
            <a:r>
              <a:rPr lang="en-US" b="1" dirty="0" smtClean="0">
                <a:solidFill>
                  <a:srgbClr val="008000"/>
                </a:solidFill>
                <a:latin typeface="+mj-lt"/>
                <a:ea typeface="+mj-ea"/>
                <a:cs typeface="+mj-cs"/>
              </a:rPr>
              <a:t>BANK’S PROCUREMENT </a:t>
            </a:r>
            <a:br>
              <a:rPr lang="en-US" b="1" dirty="0" smtClean="0">
                <a:solidFill>
                  <a:srgbClr val="008000"/>
                </a:solidFill>
                <a:latin typeface="+mj-lt"/>
                <a:ea typeface="+mj-ea"/>
                <a:cs typeface="+mj-cs"/>
              </a:rPr>
            </a:br>
            <a:r>
              <a:rPr lang="en-US" b="1" dirty="0" smtClean="0">
                <a:solidFill>
                  <a:srgbClr val="008000"/>
                </a:solidFill>
                <a:latin typeface="+mj-lt"/>
                <a:ea typeface="+mj-ea"/>
                <a:cs typeface="+mj-cs"/>
              </a:rPr>
              <a:t>GUIDELINES </a:t>
            </a:r>
            <a:r>
              <a:rPr lang="en-US" sz="3100" b="1" dirty="0" smtClean="0">
                <a:solidFill>
                  <a:srgbClr val="008000"/>
                </a:solidFill>
                <a:latin typeface="+mj-lt"/>
                <a:ea typeface="+mj-ea"/>
                <a:cs typeface="+mj-cs"/>
              </a:rPr>
              <a:t>(January 2011</a:t>
            </a:r>
            <a:r>
              <a:rPr lang="en-US" b="1" dirty="0" smtClean="0">
                <a:solidFill>
                  <a:srgbClr val="008000"/>
                </a:solidFill>
                <a:latin typeface="+mj-lt"/>
                <a:ea typeface="+mj-ea"/>
                <a:cs typeface="+mj-cs"/>
              </a:rPr>
              <a:t>)</a:t>
            </a:r>
            <a:endParaRPr lang="en-US" b="1" dirty="0">
              <a:solidFill>
                <a:srgbClr val="008000"/>
              </a:solidFill>
              <a:latin typeface="+mj-lt"/>
              <a:ea typeface="+mj-ea"/>
              <a:cs typeface="+mj-cs"/>
            </a:endParaRPr>
          </a:p>
        </p:txBody>
      </p:sp>
      <p:sp>
        <p:nvSpPr>
          <p:cNvPr id="17414" name="Rectangle 5"/>
          <p:cNvSpPr>
            <a:spLocks noGrp="1" noChangeArrowheads="1"/>
          </p:cNvSpPr>
          <p:nvPr>
            <p:ph sz="half" idx="1"/>
          </p:nvPr>
        </p:nvSpPr>
        <p:spPr>
          <a:xfrm>
            <a:off x="1465385" y="1790700"/>
            <a:ext cx="2674567" cy="4314824"/>
          </a:xfrm>
          <a:effectLst>
            <a:innerShdw blurRad="63500" dist="50800" dir="2700000">
              <a:prstClr val="black">
                <a:alpha val="50000"/>
              </a:prstClr>
            </a:innerShdw>
          </a:effectLst>
        </p:spPr>
        <p:txBody>
          <a:bodyPr/>
          <a:lstStyle/>
          <a:p>
            <a:pPr marL="0" indent="0" algn="ctr">
              <a:spcBef>
                <a:spcPct val="0"/>
              </a:spcBef>
              <a:buFont typeface="Monotype Sorts" pitchFamily="2" charset="2"/>
              <a:buNone/>
            </a:pPr>
            <a:r>
              <a:rPr lang="en-US" sz="2400" b="1" dirty="0" smtClean="0">
                <a:solidFill>
                  <a:srgbClr val="000000"/>
                </a:solidFill>
              </a:rPr>
              <a:t>G</a:t>
            </a:r>
            <a:r>
              <a:rPr lang="en-US" sz="1800" b="1" dirty="0" smtClean="0">
                <a:solidFill>
                  <a:srgbClr val="000000"/>
                </a:solidFill>
              </a:rPr>
              <a:t>UIDELINES</a:t>
            </a:r>
          </a:p>
          <a:p>
            <a:pPr marL="0" indent="0" algn="ctr">
              <a:spcBef>
                <a:spcPct val="0"/>
              </a:spcBef>
              <a:buFont typeface="Monotype Sorts" pitchFamily="2" charset="2"/>
              <a:buNone/>
            </a:pPr>
            <a:endParaRPr lang="en-US" sz="1000" b="1" dirty="0" smtClean="0"/>
          </a:p>
          <a:p>
            <a:pPr marL="0" indent="0" algn="ctr">
              <a:spcBef>
                <a:spcPct val="10000"/>
              </a:spcBef>
              <a:buFont typeface="Monotype Sorts" pitchFamily="2" charset="2"/>
              <a:buNone/>
            </a:pPr>
            <a:r>
              <a:rPr lang="en-US" sz="1600" b="1" dirty="0" smtClean="0">
                <a:solidFill>
                  <a:schemeClr val="tx1"/>
                </a:solidFill>
              </a:rPr>
              <a:t>Procurement of Goods, Works, and  Non-Consulting Services</a:t>
            </a:r>
          </a:p>
          <a:p>
            <a:pPr marL="0" indent="0" algn="ctr">
              <a:spcBef>
                <a:spcPct val="10000"/>
              </a:spcBef>
              <a:buFont typeface="Monotype Sorts" pitchFamily="2" charset="2"/>
              <a:buNone/>
            </a:pPr>
            <a:endParaRPr lang="en-US" sz="1600" b="1" dirty="0" smtClean="0">
              <a:solidFill>
                <a:schemeClr val="tx1"/>
              </a:solidFill>
            </a:endParaRPr>
          </a:p>
          <a:p>
            <a:pPr marL="0" indent="0" algn="ctr">
              <a:spcBef>
                <a:spcPct val="10000"/>
              </a:spcBef>
              <a:buFont typeface="Monotype Sorts" pitchFamily="2" charset="2"/>
              <a:buNone/>
            </a:pPr>
            <a:r>
              <a:rPr lang="en-US" sz="1600" b="1" dirty="0" smtClean="0">
                <a:solidFill>
                  <a:schemeClr val="tx1"/>
                </a:solidFill>
              </a:rPr>
              <a:t>Under</a:t>
            </a:r>
          </a:p>
          <a:p>
            <a:pPr marL="0" indent="0" algn="ctr">
              <a:spcBef>
                <a:spcPct val="10000"/>
              </a:spcBef>
              <a:buFont typeface="Monotype Sorts" pitchFamily="2" charset="2"/>
              <a:buNone/>
            </a:pPr>
            <a:r>
              <a:rPr lang="en-US" sz="1600" b="1" dirty="0" smtClean="0">
                <a:solidFill>
                  <a:schemeClr val="tx1"/>
                </a:solidFill>
              </a:rPr>
              <a:t>IBRD Loans and</a:t>
            </a:r>
          </a:p>
          <a:p>
            <a:pPr marL="0" indent="0" algn="ctr">
              <a:spcBef>
                <a:spcPct val="10000"/>
              </a:spcBef>
              <a:buFont typeface="Monotype Sorts" pitchFamily="2" charset="2"/>
              <a:buNone/>
            </a:pPr>
            <a:r>
              <a:rPr lang="en-US" sz="1600" b="1" dirty="0" smtClean="0">
                <a:solidFill>
                  <a:schemeClr val="tx1"/>
                </a:solidFill>
              </a:rPr>
              <a:t>IDA Credits &amp; Grants</a:t>
            </a:r>
          </a:p>
          <a:p>
            <a:pPr marL="0" indent="0" algn="ctr">
              <a:spcBef>
                <a:spcPct val="10000"/>
              </a:spcBef>
              <a:buFont typeface="Monotype Sorts" pitchFamily="2" charset="2"/>
              <a:buNone/>
            </a:pPr>
            <a:r>
              <a:rPr lang="en-US" sz="1600" b="1" dirty="0" smtClean="0">
                <a:solidFill>
                  <a:schemeClr val="tx1"/>
                </a:solidFill>
              </a:rPr>
              <a:t>By World Bank Borrowers</a:t>
            </a:r>
          </a:p>
          <a:p>
            <a:pPr marL="0" indent="0" algn="ctr">
              <a:spcBef>
                <a:spcPct val="10000"/>
              </a:spcBef>
              <a:buFont typeface="Monotype Sorts" pitchFamily="2" charset="2"/>
              <a:buNone/>
            </a:pPr>
            <a:endParaRPr lang="en-US" sz="1600" b="1" dirty="0" smtClean="0">
              <a:solidFill>
                <a:schemeClr val="tx1"/>
              </a:solidFill>
            </a:endParaRPr>
          </a:p>
          <a:p>
            <a:pPr marL="0" indent="0" algn="ctr">
              <a:spcBef>
                <a:spcPct val="10000"/>
              </a:spcBef>
              <a:buFont typeface="Monotype Sorts" pitchFamily="2" charset="2"/>
              <a:buNone/>
            </a:pPr>
            <a:endParaRPr lang="en-US" sz="1600" b="1" dirty="0" smtClean="0">
              <a:solidFill>
                <a:schemeClr val="tx1"/>
              </a:solidFill>
            </a:endParaRPr>
          </a:p>
          <a:p>
            <a:pPr marL="0" indent="0" algn="ctr">
              <a:spcBef>
                <a:spcPct val="10000"/>
              </a:spcBef>
              <a:buFont typeface="Monotype Sorts" pitchFamily="2" charset="2"/>
              <a:buNone/>
            </a:pPr>
            <a:endParaRPr lang="en-US" sz="1600" b="1" dirty="0" smtClean="0"/>
          </a:p>
          <a:p>
            <a:pPr marL="0" indent="0" algn="ctr">
              <a:spcBef>
                <a:spcPct val="10000"/>
              </a:spcBef>
              <a:buFont typeface="Monotype Sorts" pitchFamily="2" charset="2"/>
              <a:buNone/>
            </a:pPr>
            <a:endParaRPr lang="en-US" sz="1600" b="1" dirty="0" smtClean="0">
              <a:solidFill>
                <a:schemeClr val="tx1"/>
              </a:solidFill>
            </a:endParaRPr>
          </a:p>
          <a:p>
            <a:pPr marL="0" indent="0" algn="ctr">
              <a:spcBef>
                <a:spcPct val="10000"/>
              </a:spcBef>
              <a:buFont typeface="Monotype Sorts" pitchFamily="2" charset="2"/>
              <a:buNone/>
            </a:pPr>
            <a:r>
              <a:rPr lang="en-US" sz="1600" b="1" dirty="0" smtClean="0">
                <a:solidFill>
                  <a:schemeClr val="tx1"/>
                </a:solidFill>
              </a:rPr>
              <a:t>January 2011</a:t>
            </a:r>
          </a:p>
        </p:txBody>
      </p:sp>
      <p:sp>
        <p:nvSpPr>
          <p:cNvPr id="17415" name="Line 7"/>
          <p:cNvSpPr>
            <a:spLocks noChangeShapeType="1"/>
          </p:cNvSpPr>
          <p:nvPr/>
        </p:nvSpPr>
        <p:spPr bwMode="auto">
          <a:xfrm>
            <a:off x="1471245" y="2348881"/>
            <a:ext cx="2668707" cy="0"/>
          </a:xfrm>
          <a:prstGeom prst="line">
            <a:avLst/>
          </a:prstGeom>
          <a:noFill/>
          <a:ln w="12700">
            <a:solidFill>
              <a:schemeClr val="tx1"/>
            </a:solidFill>
            <a:round/>
            <a:headEnd/>
            <a:tailEnd/>
          </a:ln>
        </p:spPr>
        <p:txBody>
          <a:bodyPr/>
          <a:lstStyle/>
          <a:p>
            <a:endParaRPr lang="en-US"/>
          </a:p>
        </p:txBody>
      </p:sp>
      <p:sp>
        <p:nvSpPr>
          <p:cNvPr id="296969" name="Rectangle 9"/>
          <p:cNvSpPr>
            <a:spLocks noChangeArrowheads="1"/>
          </p:cNvSpPr>
          <p:nvPr/>
        </p:nvSpPr>
        <p:spPr bwMode="auto">
          <a:xfrm>
            <a:off x="4571999" y="1600201"/>
            <a:ext cx="3384377" cy="4448547"/>
          </a:xfrm>
          <a:prstGeom prst="rect">
            <a:avLst/>
          </a:prstGeom>
          <a:solidFill>
            <a:schemeClr val="bg1"/>
          </a:solidFill>
          <a:ln w="12700">
            <a:noFill/>
            <a:miter lim="800000"/>
            <a:headEnd/>
            <a:tailEnd/>
          </a:ln>
          <a:effectLst>
            <a:outerShdw dist="35921" dir="2700000" algn="ctr" rotWithShape="0">
              <a:schemeClr val="bg2"/>
            </a:outerShdw>
          </a:effectLst>
        </p:spPr>
        <p:txBody>
          <a:bodyPr wrap="none" anchor="ctr"/>
          <a:lstStyle/>
          <a:p>
            <a:pPr>
              <a:defRPr/>
            </a:pPr>
            <a:endParaRPr lang="en-US" dirty="0"/>
          </a:p>
        </p:txBody>
      </p:sp>
      <p:sp>
        <p:nvSpPr>
          <p:cNvPr id="17417" name="Rectangle 10"/>
          <p:cNvSpPr>
            <a:spLocks noChangeArrowheads="1"/>
          </p:cNvSpPr>
          <p:nvPr/>
        </p:nvSpPr>
        <p:spPr bwMode="auto">
          <a:xfrm>
            <a:off x="5070231" y="1866900"/>
            <a:ext cx="2562958" cy="4238624"/>
          </a:xfrm>
          <a:prstGeom prst="rect">
            <a:avLst/>
          </a:prstGeom>
          <a:noFill/>
          <a:ln w="12700">
            <a:noFill/>
            <a:miter lim="800000"/>
            <a:headEnd/>
            <a:tailEnd/>
          </a:ln>
        </p:spPr>
        <p:txBody>
          <a:bodyPr lIns="90488" tIns="44450" rIns="90488" bIns="44450"/>
          <a:lstStyle/>
          <a:p>
            <a:pPr marL="0" indent="0" algn="ctr">
              <a:spcBef>
                <a:spcPct val="10000"/>
              </a:spcBef>
              <a:buFont typeface="Monotype Sorts" pitchFamily="2" charset="2"/>
              <a:buNone/>
            </a:pPr>
            <a:endParaRPr lang="en-US" sz="1600" dirty="0">
              <a:latin typeface="Arial" charset="0"/>
            </a:endParaRPr>
          </a:p>
          <a:p>
            <a:pPr algn="ctr">
              <a:spcBef>
                <a:spcPct val="10000"/>
              </a:spcBef>
              <a:buClr>
                <a:srgbClr val="FE9B03"/>
              </a:buClr>
              <a:buSzPct val="75000"/>
              <a:buFont typeface="Monotype Sorts" pitchFamily="2" charset="2"/>
              <a:buNone/>
            </a:pPr>
            <a:endParaRPr lang="en-US" sz="1600" dirty="0">
              <a:latin typeface="Arial" charset="0"/>
            </a:endParaRPr>
          </a:p>
        </p:txBody>
      </p:sp>
      <p:sp>
        <p:nvSpPr>
          <p:cNvPr id="11" name="Text Placeholder 2"/>
          <p:cNvSpPr txBox="1">
            <a:spLocks/>
          </p:cNvSpPr>
          <p:nvPr/>
        </p:nvSpPr>
        <p:spPr>
          <a:xfrm>
            <a:off x="4571999" y="1600201"/>
            <a:ext cx="3384377" cy="4421088"/>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r>
              <a:rPr lang="en-US" b="1" dirty="0" smtClean="0">
                <a:solidFill>
                  <a:schemeClr val="accent2">
                    <a:lumMod val="50000"/>
                  </a:schemeClr>
                </a:solidFill>
              </a:rPr>
              <a:t>Contents of Guidelines</a:t>
            </a:r>
          </a:p>
          <a:p>
            <a:pPr marL="0" indent="0">
              <a:buFont typeface="Arial" pitchFamily="34" charset="0"/>
              <a:buNone/>
            </a:pPr>
            <a:endParaRPr lang="en-US" sz="1900" dirty="0" smtClean="0">
              <a:solidFill>
                <a:schemeClr val="accent2">
                  <a:lumMod val="50000"/>
                </a:schemeClr>
              </a:solidFill>
            </a:endParaRPr>
          </a:p>
          <a:p>
            <a:pPr marL="530225" lvl="1" indent="-514350" defTabSz="844550">
              <a:lnSpc>
                <a:spcPct val="90000"/>
              </a:lnSpc>
              <a:spcBef>
                <a:spcPct val="0"/>
              </a:spcBef>
              <a:spcAft>
                <a:spcPct val="15000"/>
              </a:spcAft>
              <a:buClr>
                <a:schemeClr val="accent2">
                  <a:lumMod val="50000"/>
                </a:schemeClr>
              </a:buClr>
              <a:buFont typeface="+mj-lt"/>
              <a:buAutoNum type="romanUcPeriod"/>
              <a:tabLst>
                <a:tab pos="536575" algn="l"/>
              </a:tabLst>
            </a:pPr>
            <a:r>
              <a:rPr lang="en-US" dirty="0" smtClean="0">
                <a:solidFill>
                  <a:schemeClr val="accent2">
                    <a:lumMod val="50000"/>
                  </a:schemeClr>
                </a:solidFill>
                <a:latin typeface="Calibri" pitchFamily="34" charset="0"/>
              </a:rPr>
              <a:t>Introduction</a:t>
            </a:r>
            <a:endParaRPr lang="en-US" dirty="0" smtClean="0">
              <a:solidFill>
                <a:schemeClr val="accent2">
                  <a:lumMod val="50000"/>
                </a:schemeClr>
              </a:solidFill>
            </a:endParaRPr>
          </a:p>
          <a:p>
            <a:pPr marL="530225" lvl="1" indent="-514350" defTabSz="844550">
              <a:lnSpc>
                <a:spcPct val="90000"/>
              </a:lnSpc>
              <a:spcBef>
                <a:spcPct val="0"/>
              </a:spcBef>
              <a:spcAft>
                <a:spcPct val="15000"/>
              </a:spcAft>
              <a:buClr>
                <a:schemeClr val="accent2">
                  <a:lumMod val="50000"/>
                </a:schemeClr>
              </a:buClr>
              <a:buFont typeface="+mj-lt"/>
              <a:buAutoNum type="romanUcPeriod"/>
              <a:tabLst>
                <a:tab pos="536575" algn="l"/>
              </a:tabLst>
            </a:pPr>
            <a:r>
              <a:rPr lang="en-US" dirty="0">
                <a:solidFill>
                  <a:schemeClr val="accent2">
                    <a:lumMod val="50000"/>
                  </a:schemeClr>
                </a:solidFill>
                <a:latin typeface="Calibri" pitchFamily="34" charset="0"/>
              </a:rPr>
              <a:t>International Competitive Bidding</a:t>
            </a:r>
          </a:p>
          <a:p>
            <a:pPr marL="530225" lvl="1" indent="-514350" defTabSz="844550">
              <a:lnSpc>
                <a:spcPct val="90000"/>
              </a:lnSpc>
              <a:spcBef>
                <a:spcPct val="0"/>
              </a:spcBef>
              <a:spcAft>
                <a:spcPct val="15000"/>
              </a:spcAft>
              <a:buClr>
                <a:schemeClr val="accent2">
                  <a:lumMod val="50000"/>
                </a:schemeClr>
              </a:buClr>
              <a:buFont typeface="+mj-lt"/>
              <a:buAutoNum type="romanUcPeriod"/>
              <a:tabLst>
                <a:tab pos="536575" algn="l"/>
              </a:tabLst>
            </a:pPr>
            <a:r>
              <a:rPr lang="en-US" dirty="0">
                <a:solidFill>
                  <a:schemeClr val="accent2">
                    <a:lumMod val="50000"/>
                  </a:schemeClr>
                </a:solidFill>
                <a:latin typeface="Calibri" pitchFamily="34" charset="0"/>
              </a:rPr>
              <a:t>Other Methods of Procurement</a:t>
            </a:r>
          </a:p>
          <a:p>
            <a:pPr marL="15875" lvl="1" indent="520700" defTabSz="844550">
              <a:lnSpc>
                <a:spcPct val="90000"/>
              </a:lnSpc>
              <a:spcBef>
                <a:spcPct val="0"/>
              </a:spcBef>
              <a:spcAft>
                <a:spcPct val="15000"/>
              </a:spcAft>
              <a:buClr>
                <a:schemeClr val="accent2">
                  <a:lumMod val="50000"/>
                </a:schemeClr>
              </a:buClr>
              <a:buNone/>
              <a:tabLst>
                <a:tab pos="536575" algn="l"/>
              </a:tabLst>
            </a:pPr>
            <a:r>
              <a:rPr lang="en-US" dirty="0">
                <a:solidFill>
                  <a:schemeClr val="accent2">
                    <a:lumMod val="50000"/>
                  </a:schemeClr>
                </a:solidFill>
                <a:latin typeface="Calibri" pitchFamily="34" charset="0"/>
              </a:rPr>
              <a:t>Appendices</a:t>
            </a:r>
          </a:p>
          <a:p>
            <a:pPr marL="530225" lvl="1" indent="-514350" defTabSz="844550">
              <a:lnSpc>
                <a:spcPct val="90000"/>
              </a:lnSpc>
              <a:spcBef>
                <a:spcPct val="0"/>
              </a:spcBef>
              <a:spcAft>
                <a:spcPct val="15000"/>
              </a:spcAft>
              <a:buClr>
                <a:schemeClr val="accent2">
                  <a:lumMod val="50000"/>
                </a:schemeClr>
              </a:buClr>
              <a:buFont typeface="+mj-lt"/>
              <a:buAutoNum type="arabicPeriod"/>
              <a:tabLst>
                <a:tab pos="536575" algn="l"/>
              </a:tabLst>
            </a:pPr>
            <a:r>
              <a:rPr lang="en-US" dirty="0" smtClean="0">
                <a:solidFill>
                  <a:schemeClr val="accent2">
                    <a:lumMod val="50000"/>
                  </a:schemeClr>
                </a:solidFill>
                <a:latin typeface="Calibri" pitchFamily="34" charset="0"/>
              </a:rPr>
              <a:t>Review by the Bank</a:t>
            </a:r>
          </a:p>
          <a:p>
            <a:pPr marL="530225" lvl="1" indent="-514350" defTabSz="844550">
              <a:lnSpc>
                <a:spcPct val="90000"/>
              </a:lnSpc>
              <a:spcBef>
                <a:spcPct val="0"/>
              </a:spcBef>
              <a:spcAft>
                <a:spcPct val="15000"/>
              </a:spcAft>
              <a:buClr>
                <a:schemeClr val="accent2">
                  <a:lumMod val="50000"/>
                </a:schemeClr>
              </a:buClr>
              <a:buFont typeface="+mj-lt"/>
              <a:buAutoNum type="arabicPeriod"/>
              <a:tabLst>
                <a:tab pos="536575" algn="l"/>
              </a:tabLst>
            </a:pPr>
            <a:r>
              <a:rPr lang="en-US" dirty="0" smtClean="0">
                <a:solidFill>
                  <a:schemeClr val="accent2">
                    <a:lumMod val="50000"/>
                  </a:schemeClr>
                </a:solidFill>
                <a:latin typeface="Calibri" pitchFamily="34" charset="0"/>
              </a:rPr>
              <a:t>Domestic Preferences</a:t>
            </a:r>
          </a:p>
          <a:p>
            <a:pPr marL="530225" lvl="1" indent="-514350" defTabSz="844550">
              <a:lnSpc>
                <a:spcPct val="90000"/>
              </a:lnSpc>
              <a:spcBef>
                <a:spcPct val="0"/>
              </a:spcBef>
              <a:spcAft>
                <a:spcPct val="15000"/>
              </a:spcAft>
              <a:buClr>
                <a:schemeClr val="accent2">
                  <a:lumMod val="50000"/>
                </a:schemeClr>
              </a:buClr>
              <a:buFont typeface="+mj-lt"/>
              <a:buAutoNum type="arabicPeriod"/>
              <a:tabLst>
                <a:tab pos="536575" algn="l"/>
              </a:tabLst>
            </a:pPr>
            <a:r>
              <a:rPr lang="en-US" dirty="0" smtClean="0">
                <a:solidFill>
                  <a:schemeClr val="accent2">
                    <a:lumMod val="50000"/>
                  </a:schemeClr>
                </a:solidFill>
              </a:rPr>
              <a:t>Guidance to Bidders</a:t>
            </a:r>
          </a:p>
          <a:p>
            <a:pPr marL="0" indent="0">
              <a:buFont typeface="Arial" pitchFamily="34" charset="0"/>
              <a:buNone/>
            </a:pPr>
            <a:endParaRPr lang="en-IN" sz="2600" dirty="0"/>
          </a:p>
        </p:txBody>
      </p:sp>
      <p:sp>
        <p:nvSpPr>
          <p:cNvPr id="2" name="Slide Number Placeholder 1"/>
          <p:cNvSpPr>
            <a:spLocks noGrp="1"/>
          </p:cNvSpPr>
          <p:nvPr>
            <p:ph type="sldNum" sz="quarter" idx="12"/>
          </p:nvPr>
        </p:nvSpPr>
        <p:spPr/>
        <p:txBody>
          <a:bodyPr/>
          <a:lstStyle/>
          <a:p>
            <a:fld id="{B9D94980-E2E4-44F3-86FA-875E19C832F9}" type="slidenum">
              <a:rPr lang="en-IN" smtClean="0"/>
              <a:pPr/>
              <a:t>2</a:t>
            </a:fld>
            <a:endParaRPr lang="en-IN"/>
          </a:p>
        </p:txBody>
      </p:sp>
    </p:spTree>
    <p:extLst>
      <p:ext uri="{BB962C8B-B14F-4D97-AF65-F5344CB8AC3E}">
        <p14:creationId xmlns:p14="http://schemas.microsoft.com/office/powerpoint/2010/main" val="258001064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648071"/>
          </a:xfrm>
        </p:spPr>
        <p:txBody>
          <a:bodyPr>
            <a:noAutofit/>
          </a:bodyPr>
          <a:lstStyle/>
          <a:p>
            <a:r>
              <a:rPr lang="en-US" sz="3600" b="1" dirty="0" smtClean="0">
                <a:solidFill>
                  <a:srgbClr val="008000"/>
                </a:solidFill>
              </a:rPr>
              <a:t>SECTION I. INTRODUCTION</a:t>
            </a:r>
            <a:endParaRPr lang="en-IN" sz="3600" b="1" dirty="0">
              <a:solidFill>
                <a:srgbClr val="008000"/>
              </a:solidFill>
            </a:endParaRPr>
          </a:p>
        </p:txBody>
      </p:sp>
      <p:sp>
        <p:nvSpPr>
          <p:cNvPr id="3" name="Subtitle 2"/>
          <p:cNvSpPr>
            <a:spLocks noGrp="1"/>
          </p:cNvSpPr>
          <p:nvPr>
            <p:ph type="subTitle" idx="1"/>
          </p:nvPr>
        </p:nvSpPr>
        <p:spPr>
          <a:xfrm>
            <a:off x="395536" y="1124744"/>
            <a:ext cx="8352928" cy="5400600"/>
          </a:xfrm>
        </p:spPr>
        <p:txBody>
          <a:bodyPr>
            <a:normAutofit fontScale="70000" lnSpcReduction="20000"/>
          </a:bodyPr>
          <a:lstStyle/>
          <a:p>
            <a:pPr marL="809625" indent="-809625" algn="just">
              <a:buClr>
                <a:srgbClr val="FF0000"/>
              </a:buClr>
            </a:pPr>
            <a:r>
              <a:rPr lang="en-US" u="sng" dirty="0" smtClean="0">
                <a:solidFill>
                  <a:schemeClr val="tx1"/>
                </a:solidFill>
              </a:rPr>
              <a:t>PURPOSE</a:t>
            </a:r>
          </a:p>
          <a:p>
            <a:pPr marL="809625" indent="-809625" algn="just">
              <a:buClr>
                <a:srgbClr val="FF0000"/>
              </a:buClr>
              <a:buFont typeface="Wingdings" pitchFamily="2" charset="2"/>
              <a:buChar char="v"/>
            </a:pPr>
            <a:r>
              <a:rPr lang="en-US" dirty="0" smtClean="0">
                <a:solidFill>
                  <a:schemeClr val="tx1"/>
                </a:solidFill>
              </a:rPr>
              <a:t>The purpose of these Guidelines is to inform those carrying out a project of the policies that govern the procurement of goods, works, and non-consulting services. </a:t>
            </a:r>
          </a:p>
          <a:p>
            <a:pPr marL="809625" indent="-809625" algn="just">
              <a:buClr>
                <a:srgbClr val="FF0000"/>
              </a:buClr>
              <a:buFont typeface="Wingdings" pitchFamily="2" charset="2"/>
              <a:buChar char="v"/>
            </a:pPr>
            <a:r>
              <a:rPr lang="en-US" dirty="0" smtClean="0">
                <a:solidFill>
                  <a:schemeClr val="tx1"/>
                </a:solidFill>
              </a:rPr>
              <a:t>The Loan Agreement governs the legal relationships between the Borrower and the Bank. The Guidelines are made applicable to procurement of goods, works and non-consulting services for the project, as provided in the agreement.</a:t>
            </a:r>
          </a:p>
          <a:p>
            <a:pPr marL="809625" indent="-809625" algn="just">
              <a:buClr>
                <a:srgbClr val="FF0000"/>
              </a:buClr>
              <a:buFont typeface="Wingdings" pitchFamily="2" charset="2"/>
              <a:buChar char="v"/>
            </a:pPr>
            <a:r>
              <a:rPr lang="en-US" dirty="0" smtClean="0">
                <a:solidFill>
                  <a:schemeClr val="tx1"/>
                </a:solidFill>
              </a:rPr>
              <a:t>The rights and obligations of the Borrower and the suppliers/contractors are governed by the bidding documents, and by the contracts signed by them.</a:t>
            </a:r>
          </a:p>
          <a:p>
            <a:pPr marL="809625" indent="-809625" algn="just">
              <a:buClr>
                <a:srgbClr val="FF0000"/>
              </a:buClr>
              <a:buFont typeface="Wingdings" pitchFamily="2" charset="2"/>
              <a:buChar char="v"/>
            </a:pPr>
            <a:r>
              <a:rPr lang="en-US" dirty="0" smtClean="0">
                <a:solidFill>
                  <a:schemeClr val="tx1"/>
                </a:solidFill>
              </a:rPr>
              <a:t>The </a:t>
            </a:r>
            <a:r>
              <a:rPr lang="en-US" dirty="0">
                <a:solidFill>
                  <a:schemeClr val="tx1"/>
                </a:solidFill>
              </a:rPr>
              <a:t>responsibility for the implementation of the project, and therefore for the award and administration of </a:t>
            </a:r>
            <a:r>
              <a:rPr lang="en-US" dirty="0" smtClean="0">
                <a:solidFill>
                  <a:schemeClr val="tx1"/>
                </a:solidFill>
              </a:rPr>
              <a:t>contracts, </a:t>
            </a:r>
            <a:r>
              <a:rPr lang="en-US" dirty="0">
                <a:solidFill>
                  <a:schemeClr val="tx1"/>
                </a:solidFill>
              </a:rPr>
              <a:t>rests with the Borrower</a:t>
            </a:r>
            <a:r>
              <a:rPr lang="en-US" dirty="0" smtClean="0">
                <a:solidFill>
                  <a:schemeClr val="tx1"/>
                </a:solidFill>
              </a:rPr>
              <a:t>.</a:t>
            </a:r>
          </a:p>
          <a:p>
            <a:pPr marL="809625" indent="-809625" algn="just">
              <a:buClr>
                <a:srgbClr val="FF0000"/>
              </a:buClr>
              <a:buFont typeface="Wingdings" pitchFamily="2" charset="2"/>
              <a:buChar char="v"/>
            </a:pPr>
            <a:r>
              <a:rPr lang="en-US" dirty="0" smtClean="0">
                <a:solidFill>
                  <a:schemeClr val="tx1"/>
                </a:solidFill>
              </a:rPr>
              <a:t>The </a:t>
            </a:r>
            <a:r>
              <a:rPr lang="en-US" dirty="0">
                <a:solidFill>
                  <a:schemeClr val="tx1"/>
                </a:solidFill>
              </a:rPr>
              <a:t>Bank</a:t>
            </a:r>
            <a:r>
              <a:rPr lang="en-US" dirty="0" smtClean="0">
                <a:solidFill>
                  <a:schemeClr val="tx1"/>
                </a:solidFill>
              </a:rPr>
              <a:t>, however, is </a:t>
            </a:r>
            <a:r>
              <a:rPr lang="en-US" dirty="0">
                <a:solidFill>
                  <a:schemeClr val="tx1"/>
                </a:solidFill>
              </a:rPr>
              <a:t>required </a:t>
            </a:r>
            <a:r>
              <a:rPr lang="en-US" dirty="0" smtClean="0">
                <a:solidFill>
                  <a:schemeClr val="tx1"/>
                </a:solidFill>
              </a:rPr>
              <a:t>to ensure </a:t>
            </a:r>
            <a:r>
              <a:rPr lang="en-US" dirty="0">
                <a:solidFill>
                  <a:schemeClr val="tx1"/>
                </a:solidFill>
              </a:rPr>
              <a:t>that the proceeds of any loan are used only for the purposes for which the loan was granted, with due attention to considerations of economy and </a:t>
            </a:r>
            <a:r>
              <a:rPr lang="en-US" dirty="0" smtClean="0">
                <a:solidFill>
                  <a:schemeClr val="tx1"/>
                </a:solidFill>
              </a:rPr>
              <a:t>efficiency.</a:t>
            </a:r>
            <a:endParaRPr lang="en-IN" dirty="0"/>
          </a:p>
        </p:txBody>
      </p:sp>
      <p:sp>
        <p:nvSpPr>
          <p:cNvPr id="5" name="Slide Number Placeholder 4"/>
          <p:cNvSpPr>
            <a:spLocks noGrp="1"/>
          </p:cNvSpPr>
          <p:nvPr>
            <p:ph type="sldNum" sz="quarter" idx="12"/>
          </p:nvPr>
        </p:nvSpPr>
        <p:spPr/>
        <p:txBody>
          <a:bodyPr/>
          <a:lstStyle/>
          <a:p>
            <a:fld id="{B9D94980-E2E4-44F3-86FA-875E19C832F9}" type="slidenum">
              <a:rPr lang="en-IN" smtClean="0"/>
              <a:pPr/>
              <a:t>3</a:t>
            </a:fld>
            <a:endParaRPr lang="en-IN"/>
          </a:p>
        </p:txBody>
      </p:sp>
    </p:spTree>
    <p:extLst>
      <p:ext uri="{BB962C8B-B14F-4D97-AF65-F5344CB8AC3E}">
        <p14:creationId xmlns:p14="http://schemas.microsoft.com/office/powerpoint/2010/main" val="226108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692696"/>
            <a:ext cx="7772400" cy="648071"/>
          </a:xfrm>
        </p:spPr>
        <p:txBody>
          <a:bodyPr>
            <a:normAutofit/>
          </a:bodyPr>
          <a:lstStyle/>
          <a:p>
            <a:r>
              <a:rPr lang="en-US" sz="3600" b="1" dirty="0" smtClean="0">
                <a:solidFill>
                  <a:srgbClr val="008000"/>
                </a:solidFill>
              </a:rPr>
              <a:t>GENERAL CONSIDERATIONS</a:t>
            </a:r>
            <a:endParaRPr lang="en-US" sz="3600" dirty="0"/>
          </a:p>
        </p:txBody>
      </p:sp>
      <p:sp>
        <p:nvSpPr>
          <p:cNvPr id="3" name="Subtitle 2"/>
          <p:cNvSpPr>
            <a:spLocks noGrp="1"/>
          </p:cNvSpPr>
          <p:nvPr>
            <p:ph type="subTitle" idx="1"/>
          </p:nvPr>
        </p:nvSpPr>
        <p:spPr>
          <a:xfrm>
            <a:off x="539552" y="1556792"/>
            <a:ext cx="8208912" cy="4824536"/>
          </a:xfrm>
        </p:spPr>
        <p:txBody>
          <a:bodyPr>
            <a:normAutofit fontScale="70000" lnSpcReduction="20000"/>
          </a:bodyPr>
          <a:lstStyle/>
          <a:p>
            <a:pPr algn="just">
              <a:spcBef>
                <a:spcPts val="1200"/>
              </a:spcBef>
            </a:pPr>
            <a:r>
              <a:rPr lang="en-US" smtClean="0">
                <a:solidFill>
                  <a:schemeClr val="tx1"/>
                </a:solidFill>
              </a:rPr>
              <a:t>While specific </a:t>
            </a:r>
            <a:r>
              <a:rPr lang="en-US" dirty="0" smtClean="0">
                <a:solidFill>
                  <a:schemeClr val="tx1"/>
                </a:solidFill>
              </a:rPr>
              <a:t>procurement rules and procedures to be followed in the implementation of a project depend on the circumstances of the particular case, four considerations as under generally guide the Bank’s requirements:</a:t>
            </a:r>
          </a:p>
          <a:p>
            <a:pPr marL="561975" indent="-561975" algn="just">
              <a:spcBef>
                <a:spcPts val="1200"/>
              </a:spcBef>
            </a:pPr>
            <a:r>
              <a:rPr lang="en-US" dirty="0" smtClean="0">
                <a:solidFill>
                  <a:schemeClr val="tx1"/>
                </a:solidFill>
              </a:rPr>
              <a:t>(a)	the need for economy and efficiency in the implementation of the project, including the procurement of the goods, works and non-consulting services involved;</a:t>
            </a:r>
          </a:p>
          <a:p>
            <a:pPr marL="561975" indent="-561975" algn="just"/>
            <a:r>
              <a:rPr lang="en-US" dirty="0" smtClean="0">
                <a:solidFill>
                  <a:schemeClr val="tx1"/>
                </a:solidFill>
              </a:rPr>
              <a:t>(b)	the Bank’s interest in giving all eligible bidders from developed and developing countries the same information and equal opportunity to compete in providing goods, works and non-consulting services financed by the Bank;</a:t>
            </a:r>
          </a:p>
          <a:p>
            <a:pPr marL="561975" indent="-561975" algn="just"/>
            <a:r>
              <a:rPr lang="en-US" dirty="0" smtClean="0">
                <a:solidFill>
                  <a:schemeClr val="tx1"/>
                </a:solidFill>
              </a:rPr>
              <a:t>(c)	the Bank’s interest in encouraging the development of domestic contracting and manufacturing industries in the borrowing country; and</a:t>
            </a:r>
          </a:p>
          <a:p>
            <a:pPr marL="561975" indent="-561975" algn="just">
              <a:buAutoNum type="alphaLcParenBoth" startAt="4"/>
            </a:pPr>
            <a:r>
              <a:rPr lang="en-US" dirty="0" smtClean="0">
                <a:solidFill>
                  <a:schemeClr val="tx1"/>
                </a:solidFill>
              </a:rPr>
              <a:t>the importance of transparency in the procurement process.</a:t>
            </a:r>
          </a:p>
          <a:p>
            <a:pPr marL="514350" indent="-514350" algn="l">
              <a:buAutoNum type="alphaLcParenBoth" startAt="4"/>
            </a:pPr>
            <a:endParaRPr lang="en-US" dirty="0"/>
          </a:p>
        </p:txBody>
      </p:sp>
      <p:sp>
        <p:nvSpPr>
          <p:cNvPr id="4" name="Slide Number Placeholder 3"/>
          <p:cNvSpPr>
            <a:spLocks noGrp="1"/>
          </p:cNvSpPr>
          <p:nvPr>
            <p:ph type="sldNum" sz="quarter" idx="12"/>
          </p:nvPr>
        </p:nvSpPr>
        <p:spPr/>
        <p:txBody>
          <a:bodyPr/>
          <a:lstStyle/>
          <a:p>
            <a:fld id="{B9D94980-E2E4-44F3-86FA-875E19C832F9}" type="slidenum">
              <a:rPr lang="en-IN" smtClean="0"/>
              <a:pPr/>
              <a:t>4</a:t>
            </a:fld>
            <a:endParaRPr lang="en-IN"/>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692696"/>
            <a:ext cx="7772400" cy="648071"/>
          </a:xfrm>
        </p:spPr>
        <p:txBody>
          <a:bodyPr>
            <a:normAutofit/>
          </a:bodyPr>
          <a:lstStyle/>
          <a:p>
            <a:r>
              <a:rPr lang="en-US" sz="3600" b="1" dirty="0" smtClean="0">
                <a:solidFill>
                  <a:srgbClr val="008000"/>
                </a:solidFill>
              </a:rPr>
              <a:t>GENERAL CONSIDERATIONS</a:t>
            </a:r>
            <a:endParaRPr lang="en-US" sz="3600" dirty="0"/>
          </a:p>
        </p:txBody>
      </p:sp>
      <p:sp>
        <p:nvSpPr>
          <p:cNvPr id="3" name="Subtitle 2"/>
          <p:cNvSpPr>
            <a:spLocks noGrp="1"/>
          </p:cNvSpPr>
          <p:nvPr>
            <p:ph type="subTitle" idx="1"/>
          </p:nvPr>
        </p:nvSpPr>
        <p:spPr>
          <a:xfrm>
            <a:off x="395536" y="1556792"/>
            <a:ext cx="8352928" cy="4824536"/>
          </a:xfrm>
        </p:spPr>
        <p:txBody>
          <a:bodyPr>
            <a:normAutofit fontScale="70000" lnSpcReduction="20000"/>
          </a:bodyPr>
          <a:lstStyle/>
          <a:p>
            <a:pPr marL="693738" indent="-693738" algn="just">
              <a:buClr>
                <a:srgbClr val="FF0000"/>
              </a:buClr>
              <a:buFont typeface="Wingdings" pitchFamily="2" charset="2"/>
              <a:buChar char="v"/>
            </a:pPr>
            <a:r>
              <a:rPr lang="en-US" dirty="0" smtClean="0">
                <a:solidFill>
                  <a:schemeClr val="tx1"/>
                </a:solidFill>
              </a:rPr>
              <a:t>Open competition is the basis for efficient public procurement. Borrowers shall select the most appropriate method for the specific procurement. </a:t>
            </a:r>
          </a:p>
          <a:p>
            <a:pPr marL="693738" indent="-693738" algn="just">
              <a:buClr>
                <a:srgbClr val="FF0000"/>
              </a:buClr>
              <a:buFont typeface="Wingdings" pitchFamily="2" charset="2"/>
              <a:buChar char="v"/>
            </a:pPr>
            <a:r>
              <a:rPr lang="en-US" dirty="0" smtClean="0">
                <a:solidFill>
                  <a:schemeClr val="tx1"/>
                </a:solidFill>
              </a:rPr>
              <a:t>In most cases, International Competitive Bidding (ICB), is the most appropriate method. </a:t>
            </a:r>
          </a:p>
          <a:p>
            <a:pPr marL="693738" indent="-693738" algn="just">
              <a:buClr>
                <a:srgbClr val="FF0000"/>
              </a:buClr>
              <a:buFont typeface="Wingdings" pitchFamily="2" charset="2"/>
              <a:buChar char="v"/>
            </a:pPr>
            <a:r>
              <a:rPr lang="en-US" dirty="0" smtClean="0">
                <a:solidFill>
                  <a:schemeClr val="tx1"/>
                </a:solidFill>
              </a:rPr>
              <a:t>Where ICB is not the most appropriate method of procurement, other methods of procurement may be used. </a:t>
            </a:r>
          </a:p>
          <a:p>
            <a:pPr marL="693738" indent="-693738" algn="just">
              <a:buClr>
                <a:srgbClr val="FF0000"/>
              </a:buClr>
              <a:buFont typeface="Wingdings" pitchFamily="2" charset="2"/>
              <a:buChar char="v"/>
            </a:pPr>
            <a:r>
              <a:rPr lang="en-US" dirty="0" smtClean="0">
                <a:solidFill>
                  <a:schemeClr val="tx1"/>
                </a:solidFill>
              </a:rPr>
              <a:t>The particular methods that may be followed for procurement under a given project are provided for in the Loan Agreement. </a:t>
            </a:r>
          </a:p>
          <a:p>
            <a:pPr marL="693738" indent="-693738" algn="just">
              <a:buClr>
                <a:srgbClr val="FF0000"/>
              </a:buClr>
              <a:buFont typeface="Wingdings" pitchFamily="2" charset="2"/>
              <a:buChar char="v"/>
            </a:pPr>
            <a:r>
              <a:rPr lang="en-US" dirty="0" smtClean="0">
                <a:solidFill>
                  <a:schemeClr val="tx1"/>
                </a:solidFill>
              </a:rPr>
              <a:t>The specific contracts to be financed under the project, and their method of procurement, consistent with the Loan Agreement, are specified in the Procurement Plan.</a:t>
            </a:r>
          </a:p>
          <a:p>
            <a:pPr marL="693738" indent="-693738" algn="just">
              <a:buClr>
                <a:srgbClr val="FF0000"/>
              </a:buClr>
              <a:buFont typeface="Wingdings" pitchFamily="2" charset="2"/>
              <a:buChar char="v"/>
            </a:pPr>
            <a:r>
              <a:rPr lang="en-US" dirty="0" smtClean="0">
                <a:solidFill>
                  <a:schemeClr val="tx1"/>
                </a:solidFill>
              </a:rPr>
              <a:t>After the Procurement Plan has been prepared and agreed with the Bank, the project should follow the procurement method specified therein for the respective contracts.</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B9D94980-E2E4-44F3-86FA-875E19C832F9}" type="slidenum">
              <a:rPr lang="en-IN" smtClean="0"/>
              <a:pPr/>
              <a:t>5</a:t>
            </a:fld>
            <a:endParaRPr lang="en-IN"/>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76673"/>
            <a:ext cx="7772400" cy="648072"/>
          </a:xfrm>
        </p:spPr>
        <p:txBody>
          <a:bodyPr>
            <a:normAutofit fontScale="90000"/>
          </a:bodyPr>
          <a:lstStyle/>
          <a:p>
            <a:r>
              <a:rPr lang="en-US" sz="3600" b="1" dirty="0" smtClean="0">
                <a:solidFill>
                  <a:srgbClr val="008000"/>
                </a:solidFill>
              </a:rPr>
              <a:t/>
            </a:r>
            <a:br>
              <a:rPr lang="en-US" sz="3600" b="1" dirty="0" smtClean="0">
                <a:solidFill>
                  <a:srgbClr val="008000"/>
                </a:solidFill>
              </a:rPr>
            </a:br>
            <a:r>
              <a:rPr lang="en-US" sz="3600" b="1" dirty="0" smtClean="0">
                <a:solidFill>
                  <a:srgbClr val="008000"/>
                </a:solidFill>
              </a:rPr>
              <a:t>APPLICABILITY OF GUIDELINES</a:t>
            </a:r>
            <a:r>
              <a:rPr lang="en-US" sz="3600" b="1" dirty="0" smtClean="0"/>
              <a:t/>
            </a:r>
            <a:br>
              <a:rPr lang="en-US" sz="3600" b="1" dirty="0" smtClean="0"/>
            </a:br>
            <a:endParaRPr lang="en-US" sz="3600" dirty="0"/>
          </a:p>
        </p:txBody>
      </p:sp>
      <p:sp>
        <p:nvSpPr>
          <p:cNvPr id="3" name="Subtitle 2"/>
          <p:cNvSpPr>
            <a:spLocks noGrp="1"/>
          </p:cNvSpPr>
          <p:nvPr>
            <p:ph type="subTitle" idx="1"/>
          </p:nvPr>
        </p:nvSpPr>
        <p:spPr>
          <a:xfrm>
            <a:off x="467544" y="1412776"/>
            <a:ext cx="8136904" cy="4752528"/>
          </a:xfrm>
        </p:spPr>
        <p:txBody>
          <a:bodyPr>
            <a:normAutofit fontScale="55000" lnSpcReduction="20000"/>
          </a:bodyPr>
          <a:lstStyle/>
          <a:p>
            <a:pPr marL="568325" indent="-568325" algn="just">
              <a:spcBef>
                <a:spcPts val="1200"/>
              </a:spcBef>
              <a:buClr>
                <a:srgbClr val="FF0000"/>
              </a:buClr>
              <a:buFont typeface="Wingdings" pitchFamily="2" charset="2"/>
              <a:buChar char="v"/>
            </a:pPr>
            <a:r>
              <a:rPr lang="en-US" sz="4200" dirty="0" smtClean="0">
                <a:solidFill>
                  <a:schemeClr val="tx1"/>
                </a:solidFill>
              </a:rPr>
              <a:t>The principles, rules and procedures outlined in the Guidelines apply to all contracts financed from Bank loans.</a:t>
            </a:r>
          </a:p>
          <a:p>
            <a:pPr marL="568325" lvl="1" indent="-568325" algn="just">
              <a:spcBef>
                <a:spcPts val="1200"/>
              </a:spcBef>
              <a:spcAft>
                <a:spcPts val="600"/>
              </a:spcAft>
              <a:buClr>
                <a:srgbClr val="FF0000"/>
              </a:buClr>
              <a:buFont typeface="Wingdings" pitchFamily="2" charset="2"/>
              <a:buChar char="v"/>
            </a:pPr>
            <a:r>
              <a:rPr lang="en-US" sz="4200" dirty="0" smtClean="0">
                <a:solidFill>
                  <a:schemeClr val="tx1"/>
                </a:solidFill>
              </a:rPr>
              <a:t>For the procurement of those contracts for goods, works and non-consulting services not financed in whole or in part from a Bank loan, but included in the project scope of the loan agreement, the Borrower may adopt other rules and procedures. In such cases the Bank shall be satisfied that the goods, works and non-consulting services to be procured:</a:t>
            </a:r>
          </a:p>
          <a:p>
            <a:pPr marL="1150938" indent="-582613" algn="just">
              <a:spcBef>
                <a:spcPts val="400"/>
              </a:spcBef>
              <a:spcAft>
                <a:spcPts val="600"/>
              </a:spcAft>
            </a:pPr>
            <a:r>
              <a:rPr lang="en-US" sz="4200" dirty="0" smtClean="0">
                <a:solidFill>
                  <a:schemeClr val="tx1"/>
                </a:solidFill>
              </a:rPr>
              <a:t>(a)	are of satisfactory quality and are compatible with the balance of the project;</a:t>
            </a:r>
          </a:p>
          <a:p>
            <a:pPr marL="1150938" indent="-582613" algn="just">
              <a:spcBef>
                <a:spcPts val="400"/>
              </a:spcBef>
              <a:spcAft>
                <a:spcPts val="400"/>
              </a:spcAft>
            </a:pPr>
            <a:r>
              <a:rPr lang="en-US" sz="4200" dirty="0" smtClean="0">
                <a:solidFill>
                  <a:schemeClr val="tx1"/>
                </a:solidFill>
              </a:rPr>
              <a:t>(b)	will be delivered or completed in timely fashion; and</a:t>
            </a:r>
          </a:p>
          <a:p>
            <a:pPr marL="1150938" indent="-582613" algn="just">
              <a:spcBef>
                <a:spcPts val="400"/>
              </a:spcBef>
              <a:spcAft>
                <a:spcPts val="400"/>
              </a:spcAft>
            </a:pPr>
            <a:r>
              <a:rPr lang="en-US" sz="4200" dirty="0" smtClean="0">
                <a:solidFill>
                  <a:schemeClr val="tx1"/>
                </a:solidFill>
              </a:rPr>
              <a:t>(c)	are priced so as not to affect adversely the economic and financial viability of the project.</a:t>
            </a:r>
          </a:p>
          <a:p>
            <a:pPr lvl="1" indent="-457200" algn="l"/>
            <a:endParaRPr lang="en-US" dirty="0"/>
          </a:p>
        </p:txBody>
      </p:sp>
      <p:sp>
        <p:nvSpPr>
          <p:cNvPr id="4" name="Slide Number Placeholder 3"/>
          <p:cNvSpPr>
            <a:spLocks noGrp="1"/>
          </p:cNvSpPr>
          <p:nvPr>
            <p:ph type="sldNum" sz="quarter" idx="12"/>
          </p:nvPr>
        </p:nvSpPr>
        <p:spPr/>
        <p:txBody>
          <a:bodyPr/>
          <a:lstStyle/>
          <a:p>
            <a:fld id="{B9D94980-E2E4-44F3-86FA-875E19C832F9}" type="slidenum">
              <a:rPr lang="en-IN" smtClean="0"/>
              <a:pPr/>
              <a:t>6</a:t>
            </a:fld>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1152127"/>
          </a:xfrm>
        </p:spPr>
        <p:txBody>
          <a:bodyPr>
            <a:normAutofit fontScale="90000"/>
          </a:bodyPr>
          <a:lstStyle/>
          <a:p>
            <a:r>
              <a:rPr lang="en-US" b="1" dirty="0" smtClean="0">
                <a:solidFill>
                  <a:srgbClr val="009900"/>
                </a:solidFill>
              </a:rPr>
              <a:t/>
            </a:r>
            <a:br>
              <a:rPr lang="en-US" b="1" dirty="0" smtClean="0">
                <a:solidFill>
                  <a:srgbClr val="009900"/>
                </a:solidFill>
              </a:rPr>
            </a:br>
            <a:r>
              <a:rPr lang="en-US" sz="4000" b="1" dirty="0" smtClean="0">
                <a:solidFill>
                  <a:srgbClr val="009900"/>
                </a:solidFill>
              </a:rPr>
              <a:t>CONFLICT OF INTEREST</a:t>
            </a:r>
            <a:r>
              <a:rPr lang="en-IN" b="1" dirty="0" smtClean="0">
                <a:solidFill>
                  <a:srgbClr val="009900"/>
                </a:solidFill>
              </a:rPr>
              <a:t/>
            </a:r>
            <a:br>
              <a:rPr lang="en-IN" b="1" dirty="0" smtClean="0">
                <a:solidFill>
                  <a:srgbClr val="009900"/>
                </a:solidFill>
              </a:rPr>
            </a:br>
            <a:endParaRPr lang="en-IN" dirty="0">
              <a:solidFill>
                <a:srgbClr val="009900"/>
              </a:solidFill>
            </a:endParaRPr>
          </a:p>
        </p:txBody>
      </p:sp>
      <p:sp>
        <p:nvSpPr>
          <p:cNvPr id="3" name="Subtitle 2"/>
          <p:cNvSpPr>
            <a:spLocks noGrp="1"/>
          </p:cNvSpPr>
          <p:nvPr>
            <p:ph type="subTitle" idx="1"/>
          </p:nvPr>
        </p:nvSpPr>
        <p:spPr>
          <a:xfrm>
            <a:off x="683568" y="1916832"/>
            <a:ext cx="8064896" cy="3721968"/>
          </a:xfrm>
        </p:spPr>
        <p:txBody>
          <a:bodyPr/>
          <a:lstStyle/>
          <a:p>
            <a:pPr marL="711200" indent="-711200" algn="just">
              <a:spcBef>
                <a:spcPts val="1200"/>
              </a:spcBef>
              <a:buClr>
                <a:srgbClr val="FF0000"/>
              </a:buClr>
              <a:buFont typeface="Wingdings" pitchFamily="2" charset="2"/>
              <a:buChar char="v"/>
            </a:pPr>
            <a:r>
              <a:rPr lang="en-US" dirty="0">
                <a:solidFill>
                  <a:schemeClr val="tx1"/>
                </a:solidFill>
              </a:rPr>
              <a:t>Bank policy requires that a firm participating in a procurement process </a:t>
            </a:r>
            <a:r>
              <a:rPr lang="en-US" dirty="0" smtClean="0">
                <a:solidFill>
                  <a:schemeClr val="tx1"/>
                </a:solidFill>
              </a:rPr>
              <a:t>shall </a:t>
            </a:r>
            <a:r>
              <a:rPr lang="en-US" dirty="0">
                <a:solidFill>
                  <a:schemeClr val="tx1"/>
                </a:solidFill>
              </a:rPr>
              <a:t>not have a </a:t>
            </a:r>
            <a:r>
              <a:rPr lang="en-US" dirty="0">
                <a:solidFill>
                  <a:schemeClr val="tx1"/>
                </a:solidFill>
                <a:hlinkClick r:id="rId3" action="ppaction://hlinkfile"/>
              </a:rPr>
              <a:t>conflict of interest</a:t>
            </a:r>
            <a:r>
              <a:rPr lang="en-US" dirty="0">
                <a:solidFill>
                  <a:schemeClr val="tx1"/>
                </a:solidFill>
              </a:rPr>
              <a:t>. </a:t>
            </a:r>
            <a:endParaRPr lang="en-US" dirty="0" smtClean="0">
              <a:solidFill>
                <a:schemeClr val="tx1"/>
              </a:solidFill>
            </a:endParaRPr>
          </a:p>
          <a:p>
            <a:pPr marL="711200" indent="-711200" algn="just">
              <a:spcBef>
                <a:spcPts val="1200"/>
              </a:spcBef>
              <a:buClr>
                <a:srgbClr val="FF0000"/>
              </a:buClr>
              <a:buFont typeface="Wingdings" pitchFamily="2" charset="2"/>
              <a:buChar char="v"/>
            </a:pPr>
            <a:r>
              <a:rPr lang="en-US" dirty="0" smtClean="0">
                <a:solidFill>
                  <a:schemeClr val="tx1"/>
                </a:solidFill>
              </a:rPr>
              <a:t>Any </a:t>
            </a:r>
            <a:r>
              <a:rPr lang="en-US" dirty="0">
                <a:solidFill>
                  <a:schemeClr val="tx1"/>
                </a:solidFill>
              </a:rPr>
              <a:t>firm found to have a conflict of interest shall be ineligible for award of a contract.</a:t>
            </a:r>
            <a:endParaRPr lang="en-IN" dirty="0">
              <a:solidFill>
                <a:schemeClr val="tx1"/>
              </a:solidFill>
            </a:endParaRPr>
          </a:p>
          <a:p>
            <a:pPr algn="l"/>
            <a:endParaRPr lang="en-IN" dirty="0"/>
          </a:p>
        </p:txBody>
      </p:sp>
      <p:sp>
        <p:nvSpPr>
          <p:cNvPr id="5" name="Slide Number Placeholder 4"/>
          <p:cNvSpPr>
            <a:spLocks noGrp="1"/>
          </p:cNvSpPr>
          <p:nvPr>
            <p:ph type="sldNum" sz="quarter" idx="12"/>
          </p:nvPr>
        </p:nvSpPr>
        <p:spPr/>
        <p:txBody>
          <a:bodyPr/>
          <a:lstStyle/>
          <a:p>
            <a:fld id="{B9D94980-E2E4-44F3-86FA-875E19C832F9}" type="slidenum">
              <a:rPr lang="en-IN" smtClean="0"/>
              <a:pPr/>
              <a:t>7</a:t>
            </a:fld>
            <a:endParaRPr lang="en-IN"/>
          </a:p>
        </p:txBody>
      </p:sp>
    </p:spTree>
    <p:extLst>
      <p:ext uri="{BB962C8B-B14F-4D97-AF65-F5344CB8AC3E}">
        <p14:creationId xmlns:p14="http://schemas.microsoft.com/office/powerpoint/2010/main" val="17640288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9"/>
            <a:ext cx="7772400" cy="936103"/>
          </a:xfrm>
        </p:spPr>
        <p:txBody>
          <a:bodyPr>
            <a:normAutofit fontScale="90000"/>
          </a:bodyPr>
          <a:lstStyle/>
          <a:p>
            <a:r>
              <a:rPr lang="en-US" b="1" dirty="0" smtClean="0">
                <a:solidFill>
                  <a:srgbClr val="009900"/>
                </a:solidFill>
              </a:rPr>
              <a:t/>
            </a:r>
            <a:br>
              <a:rPr lang="en-US" b="1" dirty="0" smtClean="0">
                <a:solidFill>
                  <a:srgbClr val="009900"/>
                </a:solidFill>
              </a:rPr>
            </a:br>
            <a:r>
              <a:rPr lang="en-US" b="1" dirty="0">
                <a:solidFill>
                  <a:srgbClr val="009900"/>
                </a:solidFill>
              </a:rPr>
              <a:t/>
            </a:r>
            <a:br>
              <a:rPr lang="en-US" b="1" dirty="0">
                <a:solidFill>
                  <a:srgbClr val="009900"/>
                </a:solidFill>
              </a:rPr>
            </a:br>
            <a:r>
              <a:rPr lang="en-US" sz="4000" b="1" dirty="0" smtClean="0">
                <a:solidFill>
                  <a:srgbClr val="009900"/>
                </a:solidFill>
              </a:rPr>
              <a:t>ELIGIBILITY </a:t>
            </a:r>
            <a:r>
              <a:rPr lang="en-US" sz="4000" b="1" dirty="0">
                <a:solidFill>
                  <a:srgbClr val="009900"/>
                </a:solidFill>
              </a:rPr>
              <a:t>TO OFFER </a:t>
            </a:r>
            <a:r>
              <a:rPr lang="en-US" sz="4000" b="1" dirty="0" smtClean="0">
                <a:solidFill>
                  <a:srgbClr val="009900"/>
                </a:solidFill>
              </a:rPr>
              <a:t>GOODS &amp; WORKS</a:t>
            </a:r>
            <a:r>
              <a:rPr lang="en-IN" sz="4000" b="1" dirty="0" smtClean="0">
                <a:solidFill>
                  <a:srgbClr val="009900"/>
                </a:solidFill>
              </a:rPr>
              <a:t/>
            </a:r>
            <a:br>
              <a:rPr lang="en-IN" sz="4000" b="1" dirty="0" smtClean="0">
                <a:solidFill>
                  <a:srgbClr val="009900"/>
                </a:solidFill>
              </a:rPr>
            </a:br>
            <a:r>
              <a:rPr lang="en-IN" b="1" dirty="0"/>
              <a:t/>
            </a:r>
            <a:br>
              <a:rPr lang="en-IN" b="1" dirty="0"/>
            </a:br>
            <a:endParaRPr lang="en-IN" dirty="0"/>
          </a:p>
        </p:txBody>
      </p:sp>
      <p:sp>
        <p:nvSpPr>
          <p:cNvPr id="3" name="Subtitle 2"/>
          <p:cNvSpPr>
            <a:spLocks noGrp="1"/>
          </p:cNvSpPr>
          <p:nvPr>
            <p:ph type="subTitle" idx="1"/>
          </p:nvPr>
        </p:nvSpPr>
        <p:spPr>
          <a:xfrm>
            <a:off x="467544" y="1196752"/>
            <a:ext cx="8280920" cy="5472608"/>
          </a:xfrm>
        </p:spPr>
        <p:txBody>
          <a:bodyPr>
            <a:normAutofit fontScale="92500" lnSpcReduction="10000"/>
          </a:bodyPr>
          <a:lstStyle/>
          <a:p>
            <a:pPr marL="725488" indent="-725488" algn="just">
              <a:buClr>
                <a:srgbClr val="FF0000"/>
              </a:buClr>
              <a:buFont typeface="Wingdings" pitchFamily="2" charset="2"/>
              <a:buChar char="v"/>
            </a:pPr>
            <a:r>
              <a:rPr lang="en-US" sz="2600" dirty="0">
                <a:solidFill>
                  <a:schemeClr val="tx1"/>
                </a:solidFill>
              </a:rPr>
              <a:t>Bank permits firms and individuals from all countries to offer goods, works, and non-consulting </a:t>
            </a:r>
            <a:r>
              <a:rPr lang="en-US" sz="2600" dirty="0" smtClean="0">
                <a:solidFill>
                  <a:schemeClr val="tx1"/>
                </a:solidFill>
              </a:rPr>
              <a:t>services.</a:t>
            </a:r>
          </a:p>
          <a:p>
            <a:pPr algn="just">
              <a:buClr>
                <a:srgbClr val="FF0000"/>
              </a:buClr>
            </a:pPr>
            <a:r>
              <a:rPr lang="en-US" sz="2600" u="sng" dirty="0" smtClean="0">
                <a:solidFill>
                  <a:srgbClr val="FF0000"/>
                </a:solidFill>
              </a:rPr>
              <a:t>Exceptions</a:t>
            </a:r>
            <a:r>
              <a:rPr lang="en-US" sz="2600" dirty="0" smtClean="0">
                <a:solidFill>
                  <a:srgbClr val="FF0000"/>
                </a:solidFill>
              </a:rPr>
              <a:t>:</a:t>
            </a:r>
          </a:p>
          <a:p>
            <a:pPr marL="725488" indent="-725488" algn="just">
              <a:buClr>
                <a:srgbClr val="FF0000"/>
              </a:buClr>
              <a:buFont typeface="Wingdings" pitchFamily="2" charset="2"/>
              <a:buChar char="v"/>
            </a:pPr>
            <a:r>
              <a:rPr lang="en-US" sz="2600" dirty="0" smtClean="0">
                <a:solidFill>
                  <a:schemeClr val="tx1"/>
                </a:solidFill>
              </a:rPr>
              <a:t>Exclude firms if Borrower’s </a:t>
            </a:r>
            <a:r>
              <a:rPr lang="en-US" sz="2600" dirty="0">
                <a:solidFill>
                  <a:schemeClr val="tx1"/>
                </a:solidFill>
              </a:rPr>
              <a:t>country prohibits commercial relations with </a:t>
            </a:r>
            <a:r>
              <a:rPr lang="en-US" sz="2600" dirty="0" smtClean="0">
                <a:solidFill>
                  <a:schemeClr val="tx1"/>
                </a:solidFill>
              </a:rPr>
              <a:t>the country where Goods are manufactured.</a:t>
            </a:r>
          </a:p>
          <a:p>
            <a:pPr marL="725488" indent="-725488" algn="just">
              <a:buClr>
                <a:srgbClr val="FF0000"/>
              </a:buClr>
              <a:buFont typeface="Wingdings" pitchFamily="2" charset="2"/>
              <a:buChar char="v"/>
            </a:pPr>
            <a:r>
              <a:rPr lang="en-US" sz="2600" dirty="0" smtClean="0">
                <a:solidFill>
                  <a:schemeClr val="tx1"/>
                </a:solidFill>
              </a:rPr>
              <a:t>By an </a:t>
            </a:r>
            <a:r>
              <a:rPr lang="en-US" sz="2600" dirty="0">
                <a:solidFill>
                  <a:schemeClr val="tx1"/>
                </a:solidFill>
              </a:rPr>
              <a:t>act of compliance with a decision of the United Nations Security </a:t>
            </a:r>
            <a:r>
              <a:rPr lang="en-US" sz="2600" dirty="0" smtClean="0">
                <a:solidFill>
                  <a:schemeClr val="tx1"/>
                </a:solidFill>
              </a:rPr>
              <a:t>Council, </a:t>
            </a:r>
            <a:r>
              <a:rPr lang="en-US" sz="2600" dirty="0">
                <a:solidFill>
                  <a:schemeClr val="tx1"/>
                </a:solidFill>
              </a:rPr>
              <a:t>the Borrower’s country prohibits any import of goods from, or payments to, a particular country, person, or entity. </a:t>
            </a:r>
            <a:endParaRPr lang="en-US" sz="2600" dirty="0" smtClean="0">
              <a:solidFill>
                <a:schemeClr val="tx1"/>
              </a:solidFill>
            </a:endParaRPr>
          </a:p>
          <a:p>
            <a:pPr marL="725488" indent="-725488" algn="just">
              <a:buClr>
                <a:srgbClr val="FF0000"/>
              </a:buClr>
              <a:buFont typeface="Wingdings" pitchFamily="2" charset="2"/>
              <a:buChar char="v"/>
            </a:pPr>
            <a:r>
              <a:rPr lang="en-US" sz="2600" dirty="0">
                <a:solidFill>
                  <a:schemeClr val="tx1"/>
                </a:solidFill>
              </a:rPr>
              <a:t>Government-owned enterprises </a:t>
            </a:r>
            <a:r>
              <a:rPr lang="en-US" sz="2600" dirty="0" smtClean="0">
                <a:solidFill>
                  <a:schemeClr val="tx1"/>
                </a:solidFill>
              </a:rPr>
              <a:t>may </a:t>
            </a:r>
            <a:r>
              <a:rPr lang="en-US" sz="2600" dirty="0">
                <a:solidFill>
                  <a:schemeClr val="tx1"/>
                </a:solidFill>
              </a:rPr>
              <a:t>participate </a:t>
            </a:r>
            <a:r>
              <a:rPr lang="en-US" sz="2600" dirty="0" smtClean="0">
                <a:solidFill>
                  <a:schemeClr val="tx1"/>
                </a:solidFill>
              </a:rPr>
              <a:t>only </a:t>
            </a:r>
            <a:r>
              <a:rPr lang="en-US" sz="2600" dirty="0">
                <a:solidFill>
                  <a:schemeClr val="tx1"/>
                </a:solidFill>
              </a:rPr>
              <a:t>if they can establish that they (</a:t>
            </a:r>
            <a:r>
              <a:rPr lang="en-US" sz="2600" dirty="0" err="1">
                <a:solidFill>
                  <a:schemeClr val="tx1"/>
                </a:solidFill>
              </a:rPr>
              <a:t>i</a:t>
            </a:r>
            <a:r>
              <a:rPr lang="en-US" sz="2600" dirty="0">
                <a:solidFill>
                  <a:schemeClr val="tx1"/>
                </a:solidFill>
              </a:rPr>
              <a:t>) are legally and financially autonomous, (ii) operate under commercial law, and (iii) are not dependent agencies of the Borrower or Sub-Borrower</a:t>
            </a:r>
            <a:r>
              <a:rPr lang="en-US" sz="2600" dirty="0" smtClean="0">
                <a:solidFill>
                  <a:schemeClr val="tx1"/>
                </a:solidFill>
              </a:rPr>
              <a:t> .</a:t>
            </a:r>
          </a:p>
          <a:p>
            <a:pPr marL="725488" indent="-725488" algn="just">
              <a:buClr>
                <a:srgbClr val="FF0000"/>
              </a:buClr>
              <a:buFont typeface="Wingdings" pitchFamily="2" charset="2"/>
              <a:buChar char="v"/>
            </a:pPr>
            <a:r>
              <a:rPr lang="en-US" sz="2600" dirty="0">
                <a:solidFill>
                  <a:schemeClr val="tx1"/>
                </a:solidFill>
              </a:rPr>
              <a:t>A firm sanctioned by the </a:t>
            </a:r>
            <a:r>
              <a:rPr lang="en-US" sz="2600" dirty="0" smtClean="0">
                <a:solidFill>
                  <a:schemeClr val="tx1"/>
                </a:solidFill>
              </a:rPr>
              <a:t>Bank. </a:t>
            </a:r>
          </a:p>
          <a:p>
            <a:pPr marL="725488" indent="-725488" algn="just">
              <a:buClr>
                <a:srgbClr val="FF0000"/>
              </a:buClr>
              <a:buFont typeface="Wingdings" pitchFamily="2" charset="2"/>
              <a:buChar char="v"/>
            </a:pPr>
            <a:endParaRPr lang="en-IN" sz="2400" dirty="0"/>
          </a:p>
        </p:txBody>
      </p:sp>
      <p:sp>
        <p:nvSpPr>
          <p:cNvPr id="5" name="Slide Number Placeholder 4"/>
          <p:cNvSpPr>
            <a:spLocks noGrp="1"/>
          </p:cNvSpPr>
          <p:nvPr>
            <p:ph type="sldNum" sz="quarter" idx="12"/>
          </p:nvPr>
        </p:nvSpPr>
        <p:spPr/>
        <p:txBody>
          <a:bodyPr/>
          <a:lstStyle/>
          <a:p>
            <a:fld id="{B9D94980-E2E4-44F3-86FA-875E19C832F9}" type="slidenum">
              <a:rPr lang="en-IN" smtClean="0"/>
              <a:pPr/>
              <a:t>8</a:t>
            </a:fld>
            <a:endParaRPr lang="en-IN"/>
          </a:p>
        </p:txBody>
      </p:sp>
    </p:spTree>
    <p:extLst>
      <p:ext uri="{BB962C8B-B14F-4D97-AF65-F5344CB8AC3E}">
        <p14:creationId xmlns:p14="http://schemas.microsoft.com/office/powerpoint/2010/main" val="3951174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7"/>
            <a:ext cx="7772400" cy="864095"/>
          </a:xfrm>
        </p:spPr>
        <p:txBody>
          <a:bodyPr>
            <a:normAutofit fontScale="90000"/>
          </a:bodyPr>
          <a:lstStyle/>
          <a:p>
            <a:r>
              <a:rPr lang="en-US" b="1" dirty="0" smtClean="0">
                <a:solidFill>
                  <a:srgbClr val="009900"/>
                </a:solidFill>
              </a:rPr>
              <a:t/>
            </a:r>
            <a:br>
              <a:rPr lang="en-US" b="1" dirty="0" smtClean="0">
                <a:solidFill>
                  <a:srgbClr val="009900"/>
                </a:solidFill>
              </a:rPr>
            </a:br>
            <a:r>
              <a:rPr lang="en-US" sz="4000" b="1" dirty="0" smtClean="0">
                <a:solidFill>
                  <a:srgbClr val="009900"/>
                </a:solidFill>
              </a:rPr>
              <a:t>ADVANCE CONTRACTING AND RETROACTIVE FINANCING</a:t>
            </a:r>
            <a:r>
              <a:rPr lang="en-US" b="1" dirty="0" smtClean="0"/>
              <a:t/>
            </a:r>
            <a:br>
              <a:rPr lang="en-US" b="1" dirty="0" smtClean="0"/>
            </a:br>
            <a:endParaRPr lang="en-US" dirty="0"/>
          </a:p>
        </p:txBody>
      </p:sp>
      <p:sp>
        <p:nvSpPr>
          <p:cNvPr id="3" name="Subtitle 2"/>
          <p:cNvSpPr>
            <a:spLocks noGrp="1"/>
          </p:cNvSpPr>
          <p:nvPr>
            <p:ph type="subTitle" idx="1"/>
          </p:nvPr>
        </p:nvSpPr>
        <p:spPr>
          <a:xfrm>
            <a:off x="755576" y="1484784"/>
            <a:ext cx="7560840" cy="4968552"/>
          </a:xfrm>
        </p:spPr>
        <p:txBody>
          <a:bodyPr>
            <a:normAutofit fontScale="70000" lnSpcReduction="20000"/>
          </a:bodyPr>
          <a:lstStyle/>
          <a:p>
            <a:pPr algn="just">
              <a:spcBef>
                <a:spcPts val="1200"/>
              </a:spcBef>
            </a:pPr>
            <a:r>
              <a:rPr lang="en-US" sz="3100" dirty="0" smtClean="0">
                <a:solidFill>
                  <a:schemeClr val="tx1"/>
                </a:solidFill>
              </a:rPr>
              <a:t>Retroactive Financing refers to reimbursement by the Bank of any payments made by the Borrower under a contract prior to loan signing. This happens where a Borrower wishes to proceed with the initial steps of procurement before signing the related Bank loan. </a:t>
            </a:r>
          </a:p>
          <a:p>
            <a:pPr marL="457200" indent="-457200" algn="just">
              <a:spcBef>
                <a:spcPts val="1200"/>
              </a:spcBef>
            </a:pPr>
            <a:r>
              <a:rPr lang="en-US" sz="3100" dirty="0" smtClean="0">
                <a:solidFill>
                  <a:schemeClr val="tx1"/>
                </a:solidFill>
              </a:rPr>
              <a:t>In such cases, following will be applicable:</a:t>
            </a:r>
          </a:p>
          <a:p>
            <a:pPr lvl="1" indent="-457200" algn="just">
              <a:spcBef>
                <a:spcPts val="1200"/>
              </a:spcBef>
              <a:buClr>
                <a:srgbClr val="FF0000"/>
              </a:buClr>
              <a:buFont typeface="Wingdings" pitchFamily="2" charset="2"/>
              <a:buChar char="v"/>
            </a:pPr>
            <a:r>
              <a:rPr lang="en-US" sz="3100" dirty="0" smtClean="0">
                <a:solidFill>
                  <a:schemeClr val="tx1"/>
                </a:solidFill>
              </a:rPr>
              <a:t>The procurement procedures  to be followed by the Borrower shall be in accordance with the Guidelines, and the Bank shall review the process used by the Borrower. </a:t>
            </a:r>
          </a:p>
          <a:p>
            <a:pPr lvl="1" indent="-457200" algn="just">
              <a:buClr>
                <a:srgbClr val="FF0000"/>
              </a:buClr>
              <a:buFont typeface="Wingdings" pitchFamily="2" charset="2"/>
              <a:buChar char="v"/>
            </a:pPr>
            <a:r>
              <a:rPr lang="en-US" sz="3100" dirty="0" smtClean="0">
                <a:solidFill>
                  <a:schemeClr val="tx1"/>
                </a:solidFill>
              </a:rPr>
              <a:t>The Borrower undertakes such advance contracting at its own risk, and any concurrence by the Bank with the procedures, documentation, or proposal for award does not commit the Bank to make a loan for the project in question. </a:t>
            </a:r>
          </a:p>
          <a:p>
            <a:pPr lvl="1" indent="-457200" algn="just">
              <a:buClr>
                <a:srgbClr val="FF0000"/>
              </a:buClr>
              <a:buFont typeface="Wingdings" pitchFamily="2" charset="2"/>
              <a:buChar char="v"/>
            </a:pPr>
            <a:r>
              <a:rPr lang="en-US" sz="3100" dirty="0" smtClean="0">
                <a:solidFill>
                  <a:schemeClr val="tx1"/>
                </a:solidFill>
              </a:rPr>
              <a:t>If the contract is signed, reimbursement by the Bank of payments made by the Borrower is permitted only within the limits specified in the Loan Agreement.</a:t>
            </a:r>
          </a:p>
          <a:p>
            <a:pPr algn="just"/>
            <a:endParaRPr lang="en-US" dirty="0"/>
          </a:p>
        </p:txBody>
      </p:sp>
      <p:sp>
        <p:nvSpPr>
          <p:cNvPr id="4" name="Slide Number Placeholder 3"/>
          <p:cNvSpPr>
            <a:spLocks noGrp="1"/>
          </p:cNvSpPr>
          <p:nvPr>
            <p:ph type="sldNum" sz="quarter" idx="12"/>
          </p:nvPr>
        </p:nvSpPr>
        <p:spPr/>
        <p:txBody>
          <a:bodyPr/>
          <a:lstStyle/>
          <a:p>
            <a:fld id="{B9D94980-E2E4-44F3-86FA-875E19C832F9}" type="slidenum">
              <a:rPr lang="en-IN" smtClean="0"/>
              <a:pPr/>
              <a:t>9</a:t>
            </a:fld>
            <a:endParaRPr lang="en-IN"/>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9369</TotalTime>
  <Words>2471</Words>
  <Application>Microsoft Office PowerPoint</Application>
  <PresentationFormat>On-screen Show (4:3)</PresentationFormat>
  <Paragraphs>199</Paragraphs>
  <Slides>15</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Monotype Sorts</vt:lpstr>
      <vt:lpstr>Wingdings</vt:lpstr>
      <vt:lpstr>Office Theme</vt:lpstr>
      <vt:lpstr>TRAINING PROGRAM</vt:lpstr>
      <vt:lpstr>BANK’S PROCUREMENT  GUIDELINES (January 2011)</vt:lpstr>
      <vt:lpstr>SECTION I. INTRODUCTION</vt:lpstr>
      <vt:lpstr>GENERAL CONSIDERATIONS</vt:lpstr>
      <vt:lpstr>GENERAL CONSIDERATIONS</vt:lpstr>
      <vt:lpstr> APPLICABILITY OF GUIDELINES </vt:lpstr>
      <vt:lpstr> CONFLICT OF INTEREST </vt:lpstr>
      <vt:lpstr>  ELIGIBILITY TO OFFER GOODS &amp; WORKS  </vt:lpstr>
      <vt:lpstr> ADVANCE CONTRACTING AND RETROACTIVE FINANCING </vt:lpstr>
      <vt:lpstr> JOINT VENTURES </vt:lpstr>
      <vt:lpstr>BANK REVIEW</vt:lpstr>
      <vt:lpstr> MISPROCUREMENT </vt:lpstr>
      <vt:lpstr>REFERENCE TO BANK </vt:lpstr>
      <vt:lpstr>FRAUD &amp; CORRUPTION Link  Para 1.16</vt:lpstr>
      <vt:lpstr> PROCUREMENT PLAN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 PRAKASH</dc:creator>
  <cp:lastModifiedBy>Arun Kumar Kolsur</cp:lastModifiedBy>
  <cp:revision>268</cp:revision>
  <dcterms:created xsi:type="dcterms:W3CDTF">2012-03-12T04:13:33Z</dcterms:created>
  <dcterms:modified xsi:type="dcterms:W3CDTF">2015-07-27T05:32:26Z</dcterms:modified>
</cp:coreProperties>
</file>